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39"/>
  </p:notesMasterIdLst>
  <p:sldIdLst>
    <p:sldId id="261" r:id="rId2"/>
    <p:sldId id="317" r:id="rId3"/>
    <p:sldId id="319" r:id="rId4"/>
    <p:sldId id="363" r:id="rId5"/>
    <p:sldId id="364" r:id="rId6"/>
    <p:sldId id="258" r:id="rId7"/>
    <p:sldId id="262" r:id="rId8"/>
    <p:sldId id="260" r:id="rId9"/>
    <p:sldId id="276" r:id="rId10"/>
    <p:sldId id="263" r:id="rId11"/>
    <p:sldId id="283" r:id="rId12"/>
    <p:sldId id="307" r:id="rId13"/>
    <p:sldId id="280" r:id="rId14"/>
    <p:sldId id="316" r:id="rId15"/>
    <p:sldId id="282" r:id="rId16"/>
    <p:sldId id="264" r:id="rId17"/>
    <p:sldId id="320" r:id="rId18"/>
    <p:sldId id="270" r:id="rId19"/>
    <p:sldId id="277" r:id="rId20"/>
    <p:sldId id="271" r:id="rId21"/>
    <p:sldId id="318" r:id="rId22"/>
    <p:sldId id="265" r:id="rId23"/>
    <p:sldId id="266" r:id="rId24"/>
    <p:sldId id="275" r:id="rId25"/>
    <p:sldId id="269" r:id="rId26"/>
    <p:sldId id="272" r:id="rId27"/>
    <p:sldId id="273" r:id="rId28"/>
    <p:sldId id="274" r:id="rId29"/>
    <p:sldId id="278" r:id="rId30"/>
    <p:sldId id="279" r:id="rId31"/>
    <p:sldId id="308" r:id="rId32"/>
    <p:sldId id="309" r:id="rId33"/>
    <p:sldId id="315" r:id="rId34"/>
    <p:sldId id="281" r:id="rId35"/>
    <p:sldId id="256" r:id="rId36"/>
    <p:sldId id="361" r:id="rId37"/>
    <p:sldId id="362"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2"/>
    <p:restoredTop sz="94325"/>
  </p:normalViewPr>
  <p:slideViewPr>
    <p:cSldViewPr snapToGrid="0" snapToObjects="1">
      <p:cViewPr varScale="1">
        <p:scale>
          <a:sx n="56" d="100"/>
          <a:sy n="56" d="100"/>
        </p:scale>
        <p:origin x="184" y="7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ata6.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2.svg"/><Relationship Id="rId1" Type="http://schemas.openxmlformats.org/officeDocument/2006/relationships/image" Target="../media/image49.png"/><Relationship Id="rId6" Type="http://schemas.openxmlformats.org/officeDocument/2006/relationships/image" Target="../media/image46.svg"/><Relationship Id="rId5" Type="http://schemas.openxmlformats.org/officeDocument/2006/relationships/image" Target="../media/image51.png"/><Relationship Id="rId4" Type="http://schemas.openxmlformats.org/officeDocument/2006/relationships/image" Target="../media/image4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CB0960-CA16-4663-B12E-86D1AAC82972}"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333766D4-D952-4C9D-839E-D17E2E5FBD28}">
      <dgm:prSet/>
      <dgm:spPr/>
      <dgm:t>
        <a:bodyPr/>
        <a:lstStyle/>
        <a:p>
          <a:r>
            <a:rPr lang="nl-NL"/>
            <a:t>Artikel supermarkt vol zoete producten speciaal voor kinderen</a:t>
          </a:r>
          <a:endParaRPr lang="en-US"/>
        </a:p>
      </dgm:t>
    </dgm:pt>
    <dgm:pt modelId="{75EA6B33-8321-49E1-BA17-C67DEC840382}" type="parTrans" cxnId="{3A573D1C-85F9-462A-B838-EBEE462A391B}">
      <dgm:prSet/>
      <dgm:spPr/>
      <dgm:t>
        <a:bodyPr/>
        <a:lstStyle/>
        <a:p>
          <a:endParaRPr lang="en-US"/>
        </a:p>
      </dgm:t>
    </dgm:pt>
    <dgm:pt modelId="{B45BDFD0-EFE3-4C2D-BE50-45056F0BDE65}" type="sibTrans" cxnId="{3A573D1C-85F9-462A-B838-EBEE462A391B}">
      <dgm:prSet/>
      <dgm:spPr/>
      <dgm:t>
        <a:bodyPr/>
        <a:lstStyle/>
        <a:p>
          <a:endParaRPr lang="en-US"/>
        </a:p>
      </dgm:t>
    </dgm:pt>
    <dgm:pt modelId="{3101F02B-655E-4991-84CA-E9D9A2C5F7A1}">
      <dgm:prSet/>
      <dgm:spPr/>
      <dgm:t>
        <a:bodyPr/>
        <a:lstStyle/>
        <a:p>
          <a:r>
            <a:rPr lang="nl-NL"/>
            <a:t>Kinderen in een groene omgeving hoger IQ</a:t>
          </a:r>
          <a:endParaRPr lang="en-US"/>
        </a:p>
      </dgm:t>
    </dgm:pt>
    <dgm:pt modelId="{61223BF6-AEC6-4BA9-908E-EAEA2A392F2E}" type="parTrans" cxnId="{3B7F7580-2B8A-433F-83D8-14584D997D1C}">
      <dgm:prSet/>
      <dgm:spPr/>
      <dgm:t>
        <a:bodyPr/>
        <a:lstStyle/>
        <a:p>
          <a:endParaRPr lang="en-US"/>
        </a:p>
      </dgm:t>
    </dgm:pt>
    <dgm:pt modelId="{CCA56B90-0C54-40B7-A415-BD0DBA63678F}" type="sibTrans" cxnId="{3B7F7580-2B8A-433F-83D8-14584D997D1C}">
      <dgm:prSet/>
      <dgm:spPr/>
      <dgm:t>
        <a:bodyPr/>
        <a:lstStyle/>
        <a:p>
          <a:endParaRPr lang="en-US"/>
        </a:p>
      </dgm:t>
    </dgm:pt>
    <dgm:pt modelId="{CF9EFC77-FBF3-154B-AD25-BC745CABFB2B}" type="pres">
      <dgm:prSet presAssocID="{64CB0960-CA16-4663-B12E-86D1AAC82972}" presName="diagram" presStyleCnt="0">
        <dgm:presLayoutVars>
          <dgm:dir/>
          <dgm:resizeHandles val="exact"/>
        </dgm:presLayoutVars>
      </dgm:prSet>
      <dgm:spPr/>
    </dgm:pt>
    <dgm:pt modelId="{4B3EA502-A094-9A42-873E-4986E27BA4EC}" type="pres">
      <dgm:prSet presAssocID="{333766D4-D952-4C9D-839E-D17E2E5FBD28}" presName="node" presStyleLbl="node1" presStyleIdx="0" presStyleCnt="2">
        <dgm:presLayoutVars>
          <dgm:bulletEnabled val="1"/>
        </dgm:presLayoutVars>
      </dgm:prSet>
      <dgm:spPr/>
    </dgm:pt>
    <dgm:pt modelId="{49FE4A70-D997-2B4D-9FCD-B1DCEFCDB4B3}" type="pres">
      <dgm:prSet presAssocID="{B45BDFD0-EFE3-4C2D-BE50-45056F0BDE65}" presName="sibTrans" presStyleCnt="0"/>
      <dgm:spPr/>
    </dgm:pt>
    <dgm:pt modelId="{8D09C72D-3393-DA46-AE20-CFF2CB825594}" type="pres">
      <dgm:prSet presAssocID="{3101F02B-655E-4991-84CA-E9D9A2C5F7A1}" presName="node" presStyleLbl="node1" presStyleIdx="1" presStyleCnt="2">
        <dgm:presLayoutVars>
          <dgm:bulletEnabled val="1"/>
        </dgm:presLayoutVars>
      </dgm:prSet>
      <dgm:spPr/>
    </dgm:pt>
  </dgm:ptLst>
  <dgm:cxnLst>
    <dgm:cxn modelId="{99C66B04-E067-B746-A4F2-A0B937F76525}" type="presOf" srcId="{3101F02B-655E-4991-84CA-E9D9A2C5F7A1}" destId="{8D09C72D-3393-DA46-AE20-CFF2CB825594}" srcOrd="0" destOrd="0" presId="urn:microsoft.com/office/officeart/2005/8/layout/default"/>
    <dgm:cxn modelId="{E50CC21A-C517-5C43-867A-88B6BC23A8AF}" type="presOf" srcId="{64CB0960-CA16-4663-B12E-86D1AAC82972}" destId="{CF9EFC77-FBF3-154B-AD25-BC745CABFB2B}" srcOrd="0" destOrd="0" presId="urn:microsoft.com/office/officeart/2005/8/layout/default"/>
    <dgm:cxn modelId="{3A573D1C-85F9-462A-B838-EBEE462A391B}" srcId="{64CB0960-CA16-4663-B12E-86D1AAC82972}" destId="{333766D4-D952-4C9D-839E-D17E2E5FBD28}" srcOrd="0" destOrd="0" parTransId="{75EA6B33-8321-49E1-BA17-C67DEC840382}" sibTransId="{B45BDFD0-EFE3-4C2D-BE50-45056F0BDE65}"/>
    <dgm:cxn modelId="{3B7F7580-2B8A-433F-83D8-14584D997D1C}" srcId="{64CB0960-CA16-4663-B12E-86D1AAC82972}" destId="{3101F02B-655E-4991-84CA-E9D9A2C5F7A1}" srcOrd="1" destOrd="0" parTransId="{61223BF6-AEC6-4BA9-908E-EAEA2A392F2E}" sibTransId="{CCA56B90-0C54-40B7-A415-BD0DBA63678F}"/>
    <dgm:cxn modelId="{506A89AD-D458-064A-8C34-AB2CD7B8AD28}" type="presOf" srcId="{333766D4-D952-4C9D-839E-D17E2E5FBD28}" destId="{4B3EA502-A094-9A42-873E-4986E27BA4EC}" srcOrd="0" destOrd="0" presId="urn:microsoft.com/office/officeart/2005/8/layout/default"/>
    <dgm:cxn modelId="{66DBC45B-4D1E-0B4A-AF0B-260EA6DA3469}" type="presParOf" srcId="{CF9EFC77-FBF3-154B-AD25-BC745CABFB2B}" destId="{4B3EA502-A094-9A42-873E-4986E27BA4EC}" srcOrd="0" destOrd="0" presId="urn:microsoft.com/office/officeart/2005/8/layout/default"/>
    <dgm:cxn modelId="{02D3A328-4FDE-7E46-A4FE-1B2EB51B5368}" type="presParOf" srcId="{CF9EFC77-FBF3-154B-AD25-BC745CABFB2B}" destId="{49FE4A70-D997-2B4D-9FCD-B1DCEFCDB4B3}" srcOrd="1" destOrd="0" presId="urn:microsoft.com/office/officeart/2005/8/layout/default"/>
    <dgm:cxn modelId="{B5BF57A3-C773-714B-A832-76B89F6AC498}" type="presParOf" srcId="{CF9EFC77-FBF3-154B-AD25-BC745CABFB2B}" destId="{8D09C72D-3393-DA46-AE20-CFF2CB82559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DFF4DF-0007-4C0D-B2E4-F9EAE6DFCA7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B2DFACB-49CC-45AE-AB42-9C9D0E66B956}">
      <dgm:prSet/>
      <dgm:spPr/>
      <dgm:t>
        <a:bodyPr/>
        <a:lstStyle/>
        <a:p>
          <a:pPr>
            <a:lnSpc>
              <a:spcPct val="100000"/>
            </a:lnSpc>
          </a:pPr>
          <a:r>
            <a:rPr lang="nl-NL" dirty="0"/>
            <a:t>Op welke niveaus voorlichting en educatie?</a:t>
          </a:r>
          <a:endParaRPr lang="en-US" dirty="0"/>
        </a:p>
      </dgm:t>
    </dgm:pt>
    <dgm:pt modelId="{22726102-484C-4795-BAD9-635FBECA3AB5}" type="parTrans" cxnId="{E1C5063E-0D04-4B77-A7B8-36D3736C0A09}">
      <dgm:prSet/>
      <dgm:spPr/>
      <dgm:t>
        <a:bodyPr/>
        <a:lstStyle/>
        <a:p>
          <a:endParaRPr lang="en-US"/>
        </a:p>
      </dgm:t>
    </dgm:pt>
    <dgm:pt modelId="{7A7800D6-C4AA-4BA7-AB4D-C6F6B62A2F34}" type="sibTrans" cxnId="{E1C5063E-0D04-4B77-A7B8-36D3736C0A09}">
      <dgm:prSet/>
      <dgm:spPr/>
      <dgm:t>
        <a:bodyPr/>
        <a:lstStyle/>
        <a:p>
          <a:endParaRPr lang="en-US"/>
        </a:p>
      </dgm:t>
    </dgm:pt>
    <dgm:pt modelId="{04A897CB-E852-A647-841D-896CCEE0CA8B}">
      <dgm:prSet/>
      <dgm:spPr/>
      <dgm:t>
        <a:bodyPr/>
        <a:lstStyle/>
        <a:p>
          <a:pPr>
            <a:lnSpc>
              <a:spcPct val="100000"/>
            </a:lnSpc>
          </a:pPr>
          <a:r>
            <a:rPr lang="en-US" dirty="0"/>
            <a:t>Direct </a:t>
          </a:r>
          <a:r>
            <a:rPr lang="en-US" dirty="0" err="1"/>
            <a:t>en</a:t>
          </a:r>
          <a:r>
            <a:rPr lang="en-US" dirty="0"/>
            <a:t> indirect?</a:t>
          </a:r>
        </a:p>
      </dgm:t>
    </dgm:pt>
    <dgm:pt modelId="{42F02CB7-A522-8B4E-8BCE-16601AF4D615}" type="parTrans" cxnId="{8223E38B-0DF2-5140-828E-C89767B1F853}">
      <dgm:prSet/>
      <dgm:spPr/>
      <dgm:t>
        <a:bodyPr/>
        <a:lstStyle/>
        <a:p>
          <a:endParaRPr lang="nl-NL"/>
        </a:p>
      </dgm:t>
    </dgm:pt>
    <dgm:pt modelId="{AEBAF4D1-DB33-9449-A9B4-0D555E361BA5}" type="sibTrans" cxnId="{8223E38B-0DF2-5140-828E-C89767B1F853}">
      <dgm:prSet/>
      <dgm:spPr/>
      <dgm:t>
        <a:bodyPr/>
        <a:lstStyle/>
        <a:p>
          <a:endParaRPr lang="nl-NL"/>
        </a:p>
      </dgm:t>
    </dgm:pt>
    <dgm:pt modelId="{29695BAD-A8E1-F845-9FA7-EF54175D99FB}">
      <dgm:prSet/>
      <dgm:spPr/>
      <dgm:t>
        <a:bodyPr/>
        <a:lstStyle/>
        <a:p>
          <a:pPr>
            <a:lnSpc>
              <a:spcPct val="100000"/>
            </a:lnSpc>
          </a:pPr>
          <a:r>
            <a:rPr lang="en-US" dirty="0" err="1"/>
            <a:t>Relatie</a:t>
          </a:r>
          <a:r>
            <a:rPr lang="en-US" dirty="0"/>
            <a:t> </a:t>
          </a:r>
          <a:r>
            <a:rPr lang="en-US" dirty="0" err="1"/>
            <a:t>naar</a:t>
          </a:r>
          <a:r>
            <a:rPr lang="en-US" dirty="0"/>
            <a:t> </a:t>
          </a:r>
          <a:r>
            <a:rPr lang="en-US" dirty="0" err="1"/>
            <a:t>gedragsmodellen</a:t>
          </a:r>
          <a:endParaRPr lang="en-US" dirty="0"/>
        </a:p>
      </dgm:t>
    </dgm:pt>
    <dgm:pt modelId="{3851F70E-C746-8B40-A86D-4D333A4D4BA5}" type="parTrans" cxnId="{21963F72-ADBC-2E41-9A4B-D89FAD770766}">
      <dgm:prSet/>
      <dgm:spPr/>
      <dgm:t>
        <a:bodyPr/>
        <a:lstStyle/>
        <a:p>
          <a:endParaRPr lang="nl-NL"/>
        </a:p>
      </dgm:t>
    </dgm:pt>
    <dgm:pt modelId="{4A84A70C-7229-5543-88E2-E85033E8D98E}" type="sibTrans" cxnId="{21963F72-ADBC-2E41-9A4B-D89FAD770766}">
      <dgm:prSet/>
      <dgm:spPr/>
      <dgm:t>
        <a:bodyPr/>
        <a:lstStyle/>
        <a:p>
          <a:endParaRPr lang="nl-NL"/>
        </a:p>
      </dgm:t>
    </dgm:pt>
    <dgm:pt modelId="{3B7A0553-BC37-DE42-A28C-FBAA3BD9C0CA}">
      <dgm:prSet/>
      <dgm:spPr/>
      <dgm:t>
        <a:bodyPr/>
        <a:lstStyle/>
        <a:p>
          <a:pPr>
            <a:lnSpc>
              <a:spcPct val="100000"/>
            </a:lnSpc>
          </a:pPr>
          <a:r>
            <a:rPr lang="en-US" dirty="0"/>
            <a:t>Doel?</a:t>
          </a:r>
        </a:p>
      </dgm:t>
    </dgm:pt>
    <dgm:pt modelId="{091370A3-857B-924B-BD4B-FDBCC3DEFE6E}" type="parTrans" cxnId="{E4044907-1F17-4444-88CA-800F93412FBE}">
      <dgm:prSet/>
      <dgm:spPr/>
      <dgm:t>
        <a:bodyPr/>
        <a:lstStyle/>
        <a:p>
          <a:endParaRPr lang="nl-NL"/>
        </a:p>
      </dgm:t>
    </dgm:pt>
    <dgm:pt modelId="{C2AB2BCE-775C-4249-B22F-C0EFBE3F00A6}" type="sibTrans" cxnId="{E4044907-1F17-4444-88CA-800F93412FBE}">
      <dgm:prSet/>
      <dgm:spPr/>
      <dgm:t>
        <a:bodyPr/>
        <a:lstStyle/>
        <a:p>
          <a:endParaRPr lang="nl-NL"/>
        </a:p>
      </dgm:t>
    </dgm:pt>
    <dgm:pt modelId="{ADD5F23D-5D3C-4D4A-AD67-2774C8011FE9}" type="pres">
      <dgm:prSet presAssocID="{E0DFF4DF-0007-4C0D-B2E4-F9EAE6DFCA7B}" presName="linear" presStyleCnt="0">
        <dgm:presLayoutVars>
          <dgm:animLvl val="lvl"/>
          <dgm:resizeHandles val="exact"/>
        </dgm:presLayoutVars>
      </dgm:prSet>
      <dgm:spPr/>
    </dgm:pt>
    <dgm:pt modelId="{941D8C84-FC9D-DE49-8583-FE779D47DFAD}" type="pres">
      <dgm:prSet presAssocID="{6B2DFACB-49CC-45AE-AB42-9C9D0E66B956}" presName="parentText" presStyleLbl="node1" presStyleIdx="0" presStyleCnt="4">
        <dgm:presLayoutVars>
          <dgm:chMax val="0"/>
          <dgm:bulletEnabled val="1"/>
        </dgm:presLayoutVars>
      </dgm:prSet>
      <dgm:spPr/>
    </dgm:pt>
    <dgm:pt modelId="{B6F5B056-BB2E-B54A-B4F8-43EDDEB12F18}" type="pres">
      <dgm:prSet presAssocID="{7A7800D6-C4AA-4BA7-AB4D-C6F6B62A2F34}" presName="spacer" presStyleCnt="0"/>
      <dgm:spPr/>
    </dgm:pt>
    <dgm:pt modelId="{DCCA952F-A319-9248-967B-C48B6B3F5A4E}" type="pres">
      <dgm:prSet presAssocID="{3B7A0553-BC37-DE42-A28C-FBAA3BD9C0CA}" presName="parentText" presStyleLbl="node1" presStyleIdx="1" presStyleCnt="4">
        <dgm:presLayoutVars>
          <dgm:chMax val="0"/>
          <dgm:bulletEnabled val="1"/>
        </dgm:presLayoutVars>
      </dgm:prSet>
      <dgm:spPr/>
    </dgm:pt>
    <dgm:pt modelId="{12443D51-A489-0F49-ACC3-DEA0F2F88C8B}" type="pres">
      <dgm:prSet presAssocID="{C2AB2BCE-775C-4249-B22F-C0EFBE3F00A6}" presName="spacer" presStyleCnt="0"/>
      <dgm:spPr/>
    </dgm:pt>
    <dgm:pt modelId="{D3EF615D-0859-354B-914F-ED6ECD7C64E8}" type="pres">
      <dgm:prSet presAssocID="{04A897CB-E852-A647-841D-896CCEE0CA8B}" presName="parentText" presStyleLbl="node1" presStyleIdx="2" presStyleCnt="4">
        <dgm:presLayoutVars>
          <dgm:chMax val="0"/>
          <dgm:bulletEnabled val="1"/>
        </dgm:presLayoutVars>
      </dgm:prSet>
      <dgm:spPr/>
    </dgm:pt>
    <dgm:pt modelId="{ADE69BDC-AF00-A24E-A3CE-181753DBC03C}" type="pres">
      <dgm:prSet presAssocID="{AEBAF4D1-DB33-9449-A9B4-0D555E361BA5}" presName="spacer" presStyleCnt="0"/>
      <dgm:spPr/>
    </dgm:pt>
    <dgm:pt modelId="{18924FD6-943A-9440-84A7-D7A010DD79E6}" type="pres">
      <dgm:prSet presAssocID="{29695BAD-A8E1-F845-9FA7-EF54175D99FB}" presName="parentText" presStyleLbl="node1" presStyleIdx="3" presStyleCnt="4">
        <dgm:presLayoutVars>
          <dgm:chMax val="0"/>
          <dgm:bulletEnabled val="1"/>
        </dgm:presLayoutVars>
      </dgm:prSet>
      <dgm:spPr/>
    </dgm:pt>
  </dgm:ptLst>
  <dgm:cxnLst>
    <dgm:cxn modelId="{E4044907-1F17-4444-88CA-800F93412FBE}" srcId="{E0DFF4DF-0007-4C0D-B2E4-F9EAE6DFCA7B}" destId="{3B7A0553-BC37-DE42-A28C-FBAA3BD9C0CA}" srcOrd="1" destOrd="0" parTransId="{091370A3-857B-924B-BD4B-FDBCC3DEFE6E}" sibTransId="{C2AB2BCE-775C-4249-B22F-C0EFBE3F00A6}"/>
    <dgm:cxn modelId="{E1C5063E-0D04-4B77-A7B8-36D3736C0A09}" srcId="{E0DFF4DF-0007-4C0D-B2E4-F9EAE6DFCA7B}" destId="{6B2DFACB-49CC-45AE-AB42-9C9D0E66B956}" srcOrd="0" destOrd="0" parTransId="{22726102-484C-4795-BAD9-635FBECA3AB5}" sibTransId="{7A7800D6-C4AA-4BA7-AB4D-C6F6B62A2F34}"/>
    <dgm:cxn modelId="{CB5E853E-F505-384F-84EF-9BCECE8D9CA5}" type="presOf" srcId="{3B7A0553-BC37-DE42-A28C-FBAA3BD9C0CA}" destId="{DCCA952F-A319-9248-967B-C48B6B3F5A4E}" srcOrd="0" destOrd="0" presId="urn:microsoft.com/office/officeart/2005/8/layout/vList2"/>
    <dgm:cxn modelId="{21963F72-ADBC-2E41-9A4B-D89FAD770766}" srcId="{E0DFF4DF-0007-4C0D-B2E4-F9EAE6DFCA7B}" destId="{29695BAD-A8E1-F845-9FA7-EF54175D99FB}" srcOrd="3" destOrd="0" parTransId="{3851F70E-C746-8B40-A86D-4D333A4D4BA5}" sibTransId="{4A84A70C-7229-5543-88E2-E85033E8D98E}"/>
    <dgm:cxn modelId="{8223E38B-0DF2-5140-828E-C89767B1F853}" srcId="{E0DFF4DF-0007-4C0D-B2E4-F9EAE6DFCA7B}" destId="{04A897CB-E852-A647-841D-896CCEE0CA8B}" srcOrd="2" destOrd="0" parTransId="{42F02CB7-A522-8B4E-8BCE-16601AF4D615}" sibTransId="{AEBAF4D1-DB33-9449-A9B4-0D555E361BA5}"/>
    <dgm:cxn modelId="{37B8E39D-FF99-914C-82A0-C8E9C2E6BD46}" type="presOf" srcId="{E0DFF4DF-0007-4C0D-B2E4-F9EAE6DFCA7B}" destId="{ADD5F23D-5D3C-4D4A-AD67-2774C8011FE9}" srcOrd="0" destOrd="0" presId="urn:microsoft.com/office/officeart/2005/8/layout/vList2"/>
    <dgm:cxn modelId="{EB6EF7C9-7F61-D748-AA46-0A65ADDD2238}" type="presOf" srcId="{29695BAD-A8E1-F845-9FA7-EF54175D99FB}" destId="{18924FD6-943A-9440-84A7-D7A010DD79E6}" srcOrd="0" destOrd="0" presId="urn:microsoft.com/office/officeart/2005/8/layout/vList2"/>
    <dgm:cxn modelId="{D2001BF0-B685-D040-89FD-23956C41508C}" type="presOf" srcId="{6B2DFACB-49CC-45AE-AB42-9C9D0E66B956}" destId="{941D8C84-FC9D-DE49-8583-FE779D47DFAD}" srcOrd="0" destOrd="0" presId="urn:microsoft.com/office/officeart/2005/8/layout/vList2"/>
    <dgm:cxn modelId="{61BF51F1-1E6D-A64A-8C7E-1BE83591AE06}" type="presOf" srcId="{04A897CB-E852-A647-841D-896CCEE0CA8B}" destId="{D3EF615D-0859-354B-914F-ED6ECD7C64E8}" srcOrd="0" destOrd="0" presId="urn:microsoft.com/office/officeart/2005/8/layout/vList2"/>
    <dgm:cxn modelId="{8B211C76-70F0-8146-BC7E-E80530AF2977}" type="presParOf" srcId="{ADD5F23D-5D3C-4D4A-AD67-2774C8011FE9}" destId="{941D8C84-FC9D-DE49-8583-FE779D47DFAD}" srcOrd="0" destOrd="0" presId="urn:microsoft.com/office/officeart/2005/8/layout/vList2"/>
    <dgm:cxn modelId="{66F73205-CEAB-714B-9504-2CA3742B8ABF}" type="presParOf" srcId="{ADD5F23D-5D3C-4D4A-AD67-2774C8011FE9}" destId="{B6F5B056-BB2E-B54A-B4F8-43EDDEB12F18}" srcOrd="1" destOrd="0" presId="urn:microsoft.com/office/officeart/2005/8/layout/vList2"/>
    <dgm:cxn modelId="{165E153F-6263-8241-A1D6-455592815E8A}" type="presParOf" srcId="{ADD5F23D-5D3C-4D4A-AD67-2774C8011FE9}" destId="{DCCA952F-A319-9248-967B-C48B6B3F5A4E}" srcOrd="2" destOrd="0" presId="urn:microsoft.com/office/officeart/2005/8/layout/vList2"/>
    <dgm:cxn modelId="{B072A534-BB85-AE46-9562-CEB650586A04}" type="presParOf" srcId="{ADD5F23D-5D3C-4D4A-AD67-2774C8011FE9}" destId="{12443D51-A489-0F49-ACC3-DEA0F2F88C8B}" srcOrd="3" destOrd="0" presId="urn:microsoft.com/office/officeart/2005/8/layout/vList2"/>
    <dgm:cxn modelId="{9523E0F4-801E-D241-A1F8-A7D22B03DC5E}" type="presParOf" srcId="{ADD5F23D-5D3C-4D4A-AD67-2774C8011FE9}" destId="{D3EF615D-0859-354B-914F-ED6ECD7C64E8}" srcOrd="4" destOrd="0" presId="urn:microsoft.com/office/officeart/2005/8/layout/vList2"/>
    <dgm:cxn modelId="{B4E2DD5F-753F-4247-9F4A-2E98EBB07981}" type="presParOf" srcId="{ADD5F23D-5D3C-4D4A-AD67-2774C8011FE9}" destId="{ADE69BDC-AF00-A24E-A3CE-181753DBC03C}" srcOrd="5" destOrd="0" presId="urn:microsoft.com/office/officeart/2005/8/layout/vList2"/>
    <dgm:cxn modelId="{4DC12236-E5BF-AF41-9575-9FAA6BE22780}" type="presParOf" srcId="{ADD5F23D-5D3C-4D4A-AD67-2774C8011FE9}" destId="{18924FD6-943A-9440-84A7-D7A010DD79E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C2E32-1015-440E-9357-3AA62C47CD4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7258905-D9BB-43F7-90F3-641C0DD9810A}">
      <dgm:prSet/>
      <dgm:spPr/>
      <dgm:t>
        <a:bodyPr/>
        <a:lstStyle/>
        <a:p>
          <a:r>
            <a:rPr lang="nl-NL" dirty="0"/>
            <a:t>De Wet publieke gezondheid regelt de organisatie van de openbare gezondheidszorg, de bestrijding van infectieziektecrises en de isolatie van personen/vervoermiddelen die internationaal gezondheidsgevaren kunnen opleveren. Ook regelt de wet de jeugd- en ouderengezondheidszorg. De Wet publieke gezondheid vervangt sinds 2008 de </a:t>
          </a:r>
          <a:r>
            <a:rPr lang="nl-NL" dirty="0" err="1"/>
            <a:t>Infectieziektenwet</a:t>
          </a:r>
          <a:r>
            <a:rPr lang="nl-NL" dirty="0"/>
            <a:t>, de Wet collectieve preventie volksgezondheid en de Quarantainewet</a:t>
          </a:r>
          <a:endParaRPr lang="en-US" dirty="0"/>
        </a:p>
      </dgm:t>
    </dgm:pt>
    <dgm:pt modelId="{330999BA-BFE0-4786-BE12-7A61ADB8CD49}" type="parTrans" cxnId="{22CEFB21-3CE4-42D4-BC66-EE349E178688}">
      <dgm:prSet/>
      <dgm:spPr/>
      <dgm:t>
        <a:bodyPr/>
        <a:lstStyle/>
        <a:p>
          <a:endParaRPr lang="en-US"/>
        </a:p>
      </dgm:t>
    </dgm:pt>
    <dgm:pt modelId="{0B4D3233-DA21-463C-8383-65109C222B37}" type="sibTrans" cxnId="{22CEFB21-3CE4-42D4-BC66-EE349E178688}">
      <dgm:prSet/>
      <dgm:spPr/>
      <dgm:t>
        <a:bodyPr/>
        <a:lstStyle/>
        <a:p>
          <a:endParaRPr lang="en-US"/>
        </a:p>
      </dgm:t>
    </dgm:pt>
    <dgm:pt modelId="{9BD061B4-7909-4F33-A401-5FDB2711B250}">
      <dgm:prSet/>
      <dgm:spPr/>
      <dgm:t>
        <a:bodyPr/>
        <a:lstStyle/>
        <a:p>
          <a:r>
            <a:rPr lang="nl-NL" dirty="0"/>
            <a:t>Uitvoering van deze wet door een scala aan partijen, maar is altijd GGD (gemeentelijke gewestelijke gezondheidsdienst)</a:t>
          </a:r>
          <a:endParaRPr lang="en-US" dirty="0"/>
        </a:p>
      </dgm:t>
    </dgm:pt>
    <dgm:pt modelId="{ED46B2AB-8987-481A-9E20-B0DEA4D1D461}" type="parTrans" cxnId="{0C21B4C4-C4EE-4614-B0E1-E4B3E165FA1A}">
      <dgm:prSet/>
      <dgm:spPr/>
      <dgm:t>
        <a:bodyPr/>
        <a:lstStyle/>
        <a:p>
          <a:endParaRPr lang="en-US"/>
        </a:p>
      </dgm:t>
    </dgm:pt>
    <dgm:pt modelId="{92D0E604-1560-43DB-9B8E-91A965A26541}" type="sibTrans" cxnId="{0C21B4C4-C4EE-4614-B0E1-E4B3E165FA1A}">
      <dgm:prSet/>
      <dgm:spPr/>
      <dgm:t>
        <a:bodyPr/>
        <a:lstStyle/>
        <a:p>
          <a:endParaRPr lang="en-US"/>
        </a:p>
      </dgm:t>
    </dgm:pt>
    <dgm:pt modelId="{798B9106-514E-194C-9E2F-2A88ADB06174}">
      <dgm:prSet/>
      <dgm:spPr/>
      <dgm:t>
        <a:bodyPr/>
        <a:lstStyle/>
        <a:p>
          <a:r>
            <a:rPr lang="nl-NL" b="0" i="0" u="none" dirty="0"/>
            <a:t>De definitie van publieke gezondheidszorg in de </a:t>
          </a:r>
          <a:r>
            <a:rPr lang="nl-NL" b="0" i="0" u="none" dirty="0" err="1"/>
            <a:t>Wpg</a:t>
          </a:r>
          <a:r>
            <a:rPr lang="nl-NL" b="0" i="0" u="none" dirty="0"/>
            <a:t> luidt ‘gezondheid beschermende en gezondheid bevorderende maatregelen voor de bevolking of specifieke groepen daaruit, waaronder begrepen het voorkómen en het vroegtijdig opsporen van ziekten.’</a:t>
          </a:r>
          <a:endParaRPr lang="nl-NL" dirty="0"/>
        </a:p>
      </dgm:t>
    </dgm:pt>
    <dgm:pt modelId="{25FA2833-F7F9-2F4F-A4BC-96FC9B0359C1}" type="parTrans" cxnId="{E7B946FA-468C-3747-B27E-CF66699D6C3A}">
      <dgm:prSet/>
      <dgm:spPr/>
      <dgm:t>
        <a:bodyPr/>
        <a:lstStyle/>
        <a:p>
          <a:endParaRPr lang="nl-NL"/>
        </a:p>
      </dgm:t>
    </dgm:pt>
    <dgm:pt modelId="{A51AE9D3-44BE-894D-A8AA-267C998E1967}" type="sibTrans" cxnId="{E7B946FA-468C-3747-B27E-CF66699D6C3A}">
      <dgm:prSet/>
      <dgm:spPr/>
      <dgm:t>
        <a:bodyPr/>
        <a:lstStyle/>
        <a:p>
          <a:endParaRPr lang="nl-NL"/>
        </a:p>
      </dgm:t>
    </dgm:pt>
    <dgm:pt modelId="{E1EEBAAE-EE89-3043-A226-8FB1F57D5E36}" type="pres">
      <dgm:prSet presAssocID="{EE6C2E32-1015-440E-9357-3AA62C47CD4B}" presName="linear" presStyleCnt="0">
        <dgm:presLayoutVars>
          <dgm:animLvl val="lvl"/>
          <dgm:resizeHandles val="exact"/>
        </dgm:presLayoutVars>
      </dgm:prSet>
      <dgm:spPr/>
    </dgm:pt>
    <dgm:pt modelId="{878721A1-60B0-DE4F-B8C4-4765AF0639AF}" type="pres">
      <dgm:prSet presAssocID="{27258905-D9BB-43F7-90F3-641C0DD9810A}" presName="parentText" presStyleLbl="node1" presStyleIdx="0" presStyleCnt="3">
        <dgm:presLayoutVars>
          <dgm:chMax val="0"/>
          <dgm:bulletEnabled val="1"/>
        </dgm:presLayoutVars>
      </dgm:prSet>
      <dgm:spPr/>
    </dgm:pt>
    <dgm:pt modelId="{F390512D-95AC-3947-96A0-A319E97E5844}" type="pres">
      <dgm:prSet presAssocID="{0B4D3233-DA21-463C-8383-65109C222B37}" presName="spacer" presStyleCnt="0"/>
      <dgm:spPr/>
    </dgm:pt>
    <dgm:pt modelId="{C9A83020-9EB1-674F-B0FD-A9CD7AFBA424}" type="pres">
      <dgm:prSet presAssocID="{798B9106-514E-194C-9E2F-2A88ADB06174}" presName="parentText" presStyleLbl="node1" presStyleIdx="1" presStyleCnt="3">
        <dgm:presLayoutVars>
          <dgm:chMax val="0"/>
          <dgm:bulletEnabled val="1"/>
        </dgm:presLayoutVars>
      </dgm:prSet>
      <dgm:spPr/>
    </dgm:pt>
    <dgm:pt modelId="{AA1C4EB3-D04E-3A49-B26E-2361877E8CC3}" type="pres">
      <dgm:prSet presAssocID="{A51AE9D3-44BE-894D-A8AA-267C998E1967}" presName="spacer" presStyleCnt="0"/>
      <dgm:spPr/>
    </dgm:pt>
    <dgm:pt modelId="{57299A19-CDB5-1440-8EC4-FD6C45240A80}" type="pres">
      <dgm:prSet presAssocID="{9BD061B4-7909-4F33-A401-5FDB2711B250}" presName="parentText" presStyleLbl="node1" presStyleIdx="2" presStyleCnt="3">
        <dgm:presLayoutVars>
          <dgm:chMax val="0"/>
          <dgm:bulletEnabled val="1"/>
        </dgm:presLayoutVars>
      </dgm:prSet>
      <dgm:spPr/>
    </dgm:pt>
  </dgm:ptLst>
  <dgm:cxnLst>
    <dgm:cxn modelId="{22CEFB21-3CE4-42D4-BC66-EE349E178688}" srcId="{EE6C2E32-1015-440E-9357-3AA62C47CD4B}" destId="{27258905-D9BB-43F7-90F3-641C0DD9810A}" srcOrd="0" destOrd="0" parTransId="{330999BA-BFE0-4786-BE12-7A61ADB8CD49}" sibTransId="{0B4D3233-DA21-463C-8383-65109C222B37}"/>
    <dgm:cxn modelId="{663D43A9-E665-9648-8FA1-259EF4B1F203}" type="presOf" srcId="{9BD061B4-7909-4F33-A401-5FDB2711B250}" destId="{57299A19-CDB5-1440-8EC4-FD6C45240A80}" srcOrd="0" destOrd="0" presId="urn:microsoft.com/office/officeart/2005/8/layout/vList2"/>
    <dgm:cxn modelId="{752E0FAC-0DFC-FB4F-8FB4-BBDB82C2C49B}" type="presOf" srcId="{EE6C2E32-1015-440E-9357-3AA62C47CD4B}" destId="{E1EEBAAE-EE89-3043-A226-8FB1F57D5E36}" srcOrd="0" destOrd="0" presId="urn:microsoft.com/office/officeart/2005/8/layout/vList2"/>
    <dgm:cxn modelId="{0C21B4C4-C4EE-4614-B0E1-E4B3E165FA1A}" srcId="{EE6C2E32-1015-440E-9357-3AA62C47CD4B}" destId="{9BD061B4-7909-4F33-A401-5FDB2711B250}" srcOrd="2" destOrd="0" parTransId="{ED46B2AB-8987-481A-9E20-B0DEA4D1D461}" sibTransId="{92D0E604-1560-43DB-9B8E-91A965A26541}"/>
    <dgm:cxn modelId="{B92805C7-3D0E-4140-8653-E26AA5CD53D0}" type="presOf" srcId="{27258905-D9BB-43F7-90F3-641C0DD9810A}" destId="{878721A1-60B0-DE4F-B8C4-4765AF0639AF}" srcOrd="0" destOrd="0" presId="urn:microsoft.com/office/officeart/2005/8/layout/vList2"/>
    <dgm:cxn modelId="{CCFE76E9-BD2D-B442-8AC7-973E6253ECC9}" type="presOf" srcId="{798B9106-514E-194C-9E2F-2A88ADB06174}" destId="{C9A83020-9EB1-674F-B0FD-A9CD7AFBA424}" srcOrd="0" destOrd="0" presId="urn:microsoft.com/office/officeart/2005/8/layout/vList2"/>
    <dgm:cxn modelId="{E7B946FA-468C-3747-B27E-CF66699D6C3A}" srcId="{EE6C2E32-1015-440E-9357-3AA62C47CD4B}" destId="{798B9106-514E-194C-9E2F-2A88ADB06174}" srcOrd="1" destOrd="0" parTransId="{25FA2833-F7F9-2F4F-A4BC-96FC9B0359C1}" sibTransId="{A51AE9D3-44BE-894D-A8AA-267C998E1967}"/>
    <dgm:cxn modelId="{76D5E2A1-4FF3-0943-BB50-147152C730B0}" type="presParOf" srcId="{E1EEBAAE-EE89-3043-A226-8FB1F57D5E36}" destId="{878721A1-60B0-DE4F-B8C4-4765AF0639AF}" srcOrd="0" destOrd="0" presId="urn:microsoft.com/office/officeart/2005/8/layout/vList2"/>
    <dgm:cxn modelId="{43A1B235-2279-1A4E-9E83-D50E802A4928}" type="presParOf" srcId="{E1EEBAAE-EE89-3043-A226-8FB1F57D5E36}" destId="{F390512D-95AC-3947-96A0-A319E97E5844}" srcOrd="1" destOrd="0" presId="urn:microsoft.com/office/officeart/2005/8/layout/vList2"/>
    <dgm:cxn modelId="{5D9782B4-9070-5F4C-9369-E4C85D371C71}" type="presParOf" srcId="{E1EEBAAE-EE89-3043-A226-8FB1F57D5E36}" destId="{C9A83020-9EB1-674F-B0FD-A9CD7AFBA424}" srcOrd="2" destOrd="0" presId="urn:microsoft.com/office/officeart/2005/8/layout/vList2"/>
    <dgm:cxn modelId="{00F17591-1EF0-AF44-B184-D9AE8D940F88}" type="presParOf" srcId="{E1EEBAAE-EE89-3043-A226-8FB1F57D5E36}" destId="{AA1C4EB3-D04E-3A49-B26E-2361877E8CC3}" srcOrd="3" destOrd="0" presId="urn:microsoft.com/office/officeart/2005/8/layout/vList2"/>
    <dgm:cxn modelId="{8EC6A5E2-D76A-0145-A073-699C08E8075C}" type="presParOf" srcId="{E1EEBAAE-EE89-3043-A226-8FB1F57D5E36}" destId="{57299A19-CDB5-1440-8EC4-FD6C45240A8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F503EA-F645-4576-B5E1-E5130D16BE8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88804E2-C8A8-4A38-A13C-A0495D4AA652}">
      <dgm:prSet/>
      <dgm:spPr/>
      <dgm:t>
        <a:bodyPr/>
        <a:lstStyle/>
        <a:p>
          <a:r>
            <a:rPr lang="nl-NL"/>
            <a:t>Faciliterende voorlichting</a:t>
          </a:r>
          <a:endParaRPr lang="en-US"/>
        </a:p>
      </dgm:t>
    </dgm:pt>
    <dgm:pt modelId="{4D856B9A-C33D-443A-BB32-26D0720C25A3}" type="parTrans" cxnId="{AC408A6C-D38F-4C35-99F6-9C8F50D0E970}">
      <dgm:prSet/>
      <dgm:spPr/>
      <dgm:t>
        <a:bodyPr/>
        <a:lstStyle/>
        <a:p>
          <a:endParaRPr lang="en-US"/>
        </a:p>
      </dgm:t>
    </dgm:pt>
    <dgm:pt modelId="{7E3CC4A9-879A-452A-BE89-D22299705D20}" type="sibTrans" cxnId="{AC408A6C-D38F-4C35-99F6-9C8F50D0E970}">
      <dgm:prSet/>
      <dgm:spPr/>
      <dgm:t>
        <a:bodyPr/>
        <a:lstStyle/>
        <a:p>
          <a:endParaRPr lang="en-US"/>
        </a:p>
      </dgm:t>
    </dgm:pt>
    <dgm:pt modelId="{61093A1B-73FD-4E1F-A5BB-8DF992E7C0C9}">
      <dgm:prSet/>
      <dgm:spPr/>
      <dgm:t>
        <a:bodyPr/>
        <a:lstStyle/>
        <a:p>
          <a:r>
            <a:rPr lang="nl-NL"/>
            <a:t>Intentionele voorlichting</a:t>
          </a:r>
          <a:endParaRPr lang="en-US"/>
        </a:p>
      </dgm:t>
    </dgm:pt>
    <dgm:pt modelId="{84C924B4-AD90-47B0-8AB6-2BE590BC722A}" type="parTrans" cxnId="{8478DEBF-3603-4F62-BE11-621BD931F7AA}">
      <dgm:prSet/>
      <dgm:spPr/>
      <dgm:t>
        <a:bodyPr/>
        <a:lstStyle/>
        <a:p>
          <a:endParaRPr lang="en-US"/>
        </a:p>
      </dgm:t>
    </dgm:pt>
    <dgm:pt modelId="{53319179-BDF6-484E-B368-582797AA8307}" type="sibTrans" cxnId="{8478DEBF-3603-4F62-BE11-621BD931F7AA}">
      <dgm:prSet/>
      <dgm:spPr/>
      <dgm:t>
        <a:bodyPr/>
        <a:lstStyle/>
        <a:p>
          <a:endParaRPr lang="en-US"/>
        </a:p>
      </dgm:t>
    </dgm:pt>
    <dgm:pt modelId="{4C588A53-0E88-DD4A-86BD-88F3AD95DE4C}" type="pres">
      <dgm:prSet presAssocID="{14F503EA-F645-4576-B5E1-E5130D16BE8D}" presName="hierChild1" presStyleCnt="0">
        <dgm:presLayoutVars>
          <dgm:chPref val="1"/>
          <dgm:dir/>
          <dgm:animOne val="branch"/>
          <dgm:animLvl val="lvl"/>
          <dgm:resizeHandles/>
        </dgm:presLayoutVars>
      </dgm:prSet>
      <dgm:spPr/>
    </dgm:pt>
    <dgm:pt modelId="{B0E6DA0F-7709-014E-9976-4E9478EFCB07}" type="pres">
      <dgm:prSet presAssocID="{288804E2-C8A8-4A38-A13C-A0495D4AA652}" presName="hierRoot1" presStyleCnt="0"/>
      <dgm:spPr/>
    </dgm:pt>
    <dgm:pt modelId="{D4201D2D-4587-6A47-982E-18245C719D72}" type="pres">
      <dgm:prSet presAssocID="{288804E2-C8A8-4A38-A13C-A0495D4AA652}" presName="composite" presStyleCnt="0"/>
      <dgm:spPr/>
    </dgm:pt>
    <dgm:pt modelId="{A5899586-808E-DA42-9874-7B8006A5E730}" type="pres">
      <dgm:prSet presAssocID="{288804E2-C8A8-4A38-A13C-A0495D4AA652}" presName="background" presStyleLbl="node0" presStyleIdx="0" presStyleCnt="2"/>
      <dgm:spPr/>
    </dgm:pt>
    <dgm:pt modelId="{13A6AAA3-0FC1-F84B-A48C-0234BBD6058B}" type="pres">
      <dgm:prSet presAssocID="{288804E2-C8A8-4A38-A13C-A0495D4AA652}" presName="text" presStyleLbl="fgAcc0" presStyleIdx="0" presStyleCnt="2">
        <dgm:presLayoutVars>
          <dgm:chPref val="3"/>
        </dgm:presLayoutVars>
      </dgm:prSet>
      <dgm:spPr/>
    </dgm:pt>
    <dgm:pt modelId="{1B7063DB-78C3-7342-A81E-9AC61E6F8A48}" type="pres">
      <dgm:prSet presAssocID="{288804E2-C8A8-4A38-A13C-A0495D4AA652}" presName="hierChild2" presStyleCnt="0"/>
      <dgm:spPr/>
    </dgm:pt>
    <dgm:pt modelId="{79EEA04D-7A67-854F-B2FE-962535801626}" type="pres">
      <dgm:prSet presAssocID="{61093A1B-73FD-4E1F-A5BB-8DF992E7C0C9}" presName="hierRoot1" presStyleCnt="0"/>
      <dgm:spPr/>
    </dgm:pt>
    <dgm:pt modelId="{D07E7D40-6A16-2343-A8D7-F912CE5EBF1C}" type="pres">
      <dgm:prSet presAssocID="{61093A1B-73FD-4E1F-A5BB-8DF992E7C0C9}" presName="composite" presStyleCnt="0"/>
      <dgm:spPr/>
    </dgm:pt>
    <dgm:pt modelId="{53309EE7-9217-4A47-8F94-542A39FD1950}" type="pres">
      <dgm:prSet presAssocID="{61093A1B-73FD-4E1F-A5BB-8DF992E7C0C9}" presName="background" presStyleLbl="node0" presStyleIdx="1" presStyleCnt="2"/>
      <dgm:spPr/>
    </dgm:pt>
    <dgm:pt modelId="{B2E6A7F4-6026-444E-B467-D3DFE0477A15}" type="pres">
      <dgm:prSet presAssocID="{61093A1B-73FD-4E1F-A5BB-8DF992E7C0C9}" presName="text" presStyleLbl="fgAcc0" presStyleIdx="1" presStyleCnt="2">
        <dgm:presLayoutVars>
          <dgm:chPref val="3"/>
        </dgm:presLayoutVars>
      </dgm:prSet>
      <dgm:spPr/>
    </dgm:pt>
    <dgm:pt modelId="{2087ACAE-75F5-1242-B909-6EBCBC4040B2}" type="pres">
      <dgm:prSet presAssocID="{61093A1B-73FD-4E1F-A5BB-8DF992E7C0C9}" presName="hierChild2" presStyleCnt="0"/>
      <dgm:spPr/>
    </dgm:pt>
  </dgm:ptLst>
  <dgm:cxnLst>
    <dgm:cxn modelId="{233E8B17-16FC-6C41-A168-A5D216248C6C}" type="presOf" srcId="{61093A1B-73FD-4E1F-A5BB-8DF992E7C0C9}" destId="{B2E6A7F4-6026-444E-B467-D3DFE0477A15}" srcOrd="0" destOrd="0" presId="urn:microsoft.com/office/officeart/2005/8/layout/hierarchy1"/>
    <dgm:cxn modelId="{C6959230-32AF-DC4D-BE13-214E9D7806E2}" type="presOf" srcId="{288804E2-C8A8-4A38-A13C-A0495D4AA652}" destId="{13A6AAA3-0FC1-F84B-A48C-0234BBD6058B}" srcOrd="0" destOrd="0" presId="urn:microsoft.com/office/officeart/2005/8/layout/hierarchy1"/>
    <dgm:cxn modelId="{77B3EE4F-689F-1043-AF02-815FC1721118}" type="presOf" srcId="{14F503EA-F645-4576-B5E1-E5130D16BE8D}" destId="{4C588A53-0E88-DD4A-86BD-88F3AD95DE4C}" srcOrd="0" destOrd="0" presId="urn:microsoft.com/office/officeart/2005/8/layout/hierarchy1"/>
    <dgm:cxn modelId="{AC408A6C-D38F-4C35-99F6-9C8F50D0E970}" srcId="{14F503EA-F645-4576-B5E1-E5130D16BE8D}" destId="{288804E2-C8A8-4A38-A13C-A0495D4AA652}" srcOrd="0" destOrd="0" parTransId="{4D856B9A-C33D-443A-BB32-26D0720C25A3}" sibTransId="{7E3CC4A9-879A-452A-BE89-D22299705D20}"/>
    <dgm:cxn modelId="{8478DEBF-3603-4F62-BE11-621BD931F7AA}" srcId="{14F503EA-F645-4576-B5E1-E5130D16BE8D}" destId="{61093A1B-73FD-4E1F-A5BB-8DF992E7C0C9}" srcOrd="1" destOrd="0" parTransId="{84C924B4-AD90-47B0-8AB6-2BE590BC722A}" sibTransId="{53319179-BDF6-484E-B368-582797AA8307}"/>
    <dgm:cxn modelId="{A25399B3-5FF6-874B-8826-02F002FD9FE5}" type="presParOf" srcId="{4C588A53-0E88-DD4A-86BD-88F3AD95DE4C}" destId="{B0E6DA0F-7709-014E-9976-4E9478EFCB07}" srcOrd="0" destOrd="0" presId="urn:microsoft.com/office/officeart/2005/8/layout/hierarchy1"/>
    <dgm:cxn modelId="{FFDFC961-1859-FE4D-814D-6567844A997E}" type="presParOf" srcId="{B0E6DA0F-7709-014E-9976-4E9478EFCB07}" destId="{D4201D2D-4587-6A47-982E-18245C719D72}" srcOrd="0" destOrd="0" presId="urn:microsoft.com/office/officeart/2005/8/layout/hierarchy1"/>
    <dgm:cxn modelId="{FDC977E7-3349-744E-A407-B626417402FC}" type="presParOf" srcId="{D4201D2D-4587-6A47-982E-18245C719D72}" destId="{A5899586-808E-DA42-9874-7B8006A5E730}" srcOrd="0" destOrd="0" presId="urn:microsoft.com/office/officeart/2005/8/layout/hierarchy1"/>
    <dgm:cxn modelId="{01A43AF2-CF4D-E94B-AD2C-A86A478CA6E1}" type="presParOf" srcId="{D4201D2D-4587-6A47-982E-18245C719D72}" destId="{13A6AAA3-0FC1-F84B-A48C-0234BBD6058B}" srcOrd="1" destOrd="0" presId="urn:microsoft.com/office/officeart/2005/8/layout/hierarchy1"/>
    <dgm:cxn modelId="{1C697E6A-9ED4-D842-B15E-3602A882A65E}" type="presParOf" srcId="{B0E6DA0F-7709-014E-9976-4E9478EFCB07}" destId="{1B7063DB-78C3-7342-A81E-9AC61E6F8A48}" srcOrd="1" destOrd="0" presId="urn:microsoft.com/office/officeart/2005/8/layout/hierarchy1"/>
    <dgm:cxn modelId="{C4BE4877-7649-FB41-A538-D07CA2085981}" type="presParOf" srcId="{4C588A53-0E88-DD4A-86BD-88F3AD95DE4C}" destId="{79EEA04D-7A67-854F-B2FE-962535801626}" srcOrd="1" destOrd="0" presId="urn:microsoft.com/office/officeart/2005/8/layout/hierarchy1"/>
    <dgm:cxn modelId="{49B3D463-8EB5-3E4B-8B1E-2B253000E301}" type="presParOf" srcId="{79EEA04D-7A67-854F-B2FE-962535801626}" destId="{D07E7D40-6A16-2343-A8D7-F912CE5EBF1C}" srcOrd="0" destOrd="0" presId="urn:microsoft.com/office/officeart/2005/8/layout/hierarchy1"/>
    <dgm:cxn modelId="{0CD06A0D-CAD5-8B40-9222-A368B5D2322D}" type="presParOf" srcId="{D07E7D40-6A16-2343-A8D7-F912CE5EBF1C}" destId="{53309EE7-9217-4A47-8F94-542A39FD1950}" srcOrd="0" destOrd="0" presId="urn:microsoft.com/office/officeart/2005/8/layout/hierarchy1"/>
    <dgm:cxn modelId="{DBC6928A-3107-904C-BFB6-7BB55FA543FF}" type="presParOf" srcId="{D07E7D40-6A16-2343-A8D7-F912CE5EBF1C}" destId="{B2E6A7F4-6026-444E-B467-D3DFE0477A15}" srcOrd="1" destOrd="0" presId="urn:microsoft.com/office/officeart/2005/8/layout/hierarchy1"/>
    <dgm:cxn modelId="{F9A2724A-B008-044F-B1ED-9F6C6C4C8B05}" type="presParOf" srcId="{79EEA04D-7A67-854F-B2FE-962535801626}" destId="{2087ACAE-75F5-1242-B909-6EBCBC4040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55D275-19CB-4310-ACA3-FB9E3156AA80}"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08694A2-079F-4457-BD5E-6547FA1CEED4}">
      <dgm:prSet/>
      <dgm:spPr/>
      <dgm:t>
        <a:bodyPr/>
        <a:lstStyle/>
        <a:p>
          <a:r>
            <a:rPr lang="nl-NL" b="1" dirty="0"/>
            <a:t>Attitude</a:t>
          </a:r>
          <a:r>
            <a:rPr lang="nl-NL" dirty="0"/>
            <a:t> opvattingen gebaseerd op bijvoorbeeld kennis, ervaringen en voorbeelden van anderen.</a:t>
          </a:r>
          <a:endParaRPr lang="en-US" dirty="0"/>
        </a:p>
      </dgm:t>
    </dgm:pt>
    <dgm:pt modelId="{0F4A3AC6-8299-41C9-A2EB-0237B132FF77}" type="parTrans" cxnId="{32F6132C-DCE9-4FB7-B8A5-6F43CEB4FA25}">
      <dgm:prSet/>
      <dgm:spPr/>
      <dgm:t>
        <a:bodyPr/>
        <a:lstStyle/>
        <a:p>
          <a:endParaRPr lang="en-US"/>
        </a:p>
      </dgm:t>
    </dgm:pt>
    <dgm:pt modelId="{6E88B0CE-10F9-42FD-94AE-02CA1B0A5C1B}" type="sibTrans" cxnId="{32F6132C-DCE9-4FB7-B8A5-6F43CEB4FA25}">
      <dgm:prSet/>
      <dgm:spPr/>
      <dgm:t>
        <a:bodyPr/>
        <a:lstStyle/>
        <a:p>
          <a:endParaRPr lang="en-US"/>
        </a:p>
      </dgm:t>
    </dgm:pt>
    <dgm:pt modelId="{61EB112D-8650-4F24-8967-7B2092D7C378}">
      <dgm:prSet/>
      <dgm:spPr/>
      <dgm:t>
        <a:bodyPr/>
        <a:lstStyle/>
        <a:p>
          <a:r>
            <a:rPr lang="nl-NL" b="1" dirty="0"/>
            <a:t>Sociale invloed </a:t>
          </a:r>
          <a:r>
            <a:rPr lang="nl-NL" dirty="0"/>
            <a:t>is de invloed of sociale norm die anderen uitoefenen om bepaalde gedragingen wel of niet te vertonen. De invloed van groepen waartoe de persoon behoort en de drang om zich aan te passen, is hier zeker een belangrijke factor.</a:t>
          </a:r>
          <a:endParaRPr lang="en-US" dirty="0"/>
        </a:p>
      </dgm:t>
    </dgm:pt>
    <dgm:pt modelId="{A29857DE-2008-402E-B72D-5301D7EB4D51}" type="parTrans" cxnId="{F539E45E-3E47-4DC0-BDAE-5371B90ECEC2}">
      <dgm:prSet/>
      <dgm:spPr/>
      <dgm:t>
        <a:bodyPr/>
        <a:lstStyle/>
        <a:p>
          <a:endParaRPr lang="en-US"/>
        </a:p>
      </dgm:t>
    </dgm:pt>
    <dgm:pt modelId="{E61F4118-9961-4EF1-B4BF-9DCFFF33D9C8}" type="sibTrans" cxnId="{F539E45E-3E47-4DC0-BDAE-5371B90ECEC2}">
      <dgm:prSet/>
      <dgm:spPr/>
      <dgm:t>
        <a:bodyPr/>
        <a:lstStyle/>
        <a:p>
          <a:endParaRPr lang="en-US"/>
        </a:p>
      </dgm:t>
    </dgm:pt>
    <dgm:pt modelId="{AA37F702-F4A8-4FF3-AFE2-D4FAEA019922}">
      <dgm:prSet/>
      <dgm:spPr/>
      <dgm:t>
        <a:bodyPr/>
        <a:lstStyle/>
        <a:p>
          <a:r>
            <a:rPr lang="nl-NL" b="1" dirty="0"/>
            <a:t>Eigen effectiviteit </a:t>
          </a:r>
          <a:r>
            <a:rPr lang="nl-NL"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dirty="0"/>
        </a:p>
      </dgm:t>
    </dgm:pt>
    <dgm:pt modelId="{2015221A-D8A7-4E18-BED1-13F676A38DFD}" type="parTrans" cxnId="{CDFD68C0-4728-46BD-8777-D535EA600699}">
      <dgm:prSet/>
      <dgm:spPr/>
      <dgm:t>
        <a:bodyPr/>
        <a:lstStyle/>
        <a:p>
          <a:endParaRPr lang="en-US"/>
        </a:p>
      </dgm:t>
    </dgm:pt>
    <dgm:pt modelId="{646FAAE2-3FFB-461A-810E-A1771BDD5FC3}" type="sibTrans" cxnId="{CDFD68C0-4728-46BD-8777-D535EA600699}">
      <dgm:prSet/>
      <dgm:spPr/>
      <dgm:t>
        <a:bodyPr/>
        <a:lstStyle/>
        <a:p>
          <a:endParaRPr lang="en-US"/>
        </a:p>
      </dgm:t>
    </dgm:pt>
    <dgm:pt modelId="{90F60B84-A500-47E2-AAF2-93F2D095F894}">
      <dgm:prSet custT="1"/>
      <dgm:spPr/>
      <dgm:t>
        <a:bodyPr/>
        <a:lstStyle/>
        <a:p>
          <a:r>
            <a:rPr lang="nl-NL" sz="800" dirty="0"/>
            <a:t>Bron::</a:t>
          </a:r>
          <a:r>
            <a:rPr lang="nl-NL" sz="800" dirty="0" err="1"/>
            <a:t>https</a:t>
          </a:r>
          <a:r>
            <a:rPr lang="nl-NL" sz="800" dirty="0"/>
            <a:t>://educatie-en-</a:t>
          </a:r>
          <a:r>
            <a:rPr lang="nl-NL" sz="800" dirty="0" err="1"/>
            <a:t>school.infonu.nl</a:t>
          </a:r>
          <a:r>
            <a:rPr lang="nl-NL" sz="800" dirty="0"/>
            <a:t>/methodiek/41551-de-gvo-cyclus-en-het-ase-model.html</a:t>
          </a:r>
        </a:p>
        <a:p>
          <a:endParaRPr lang="en-US" sz="800" dirty="0"/>
        </a:p>
      </dgm:t>
    </dgm:pt>
    <dgm:pt modelId="{ED33038D-6923-47F1-B2C9-554FEA6B1CBE}" type="parTrans" cxnId="{57D2CE92-CE9A-4BE7-BB05-FED2EF4F4C38}">
      <dgm:prSet/>
      <dgm:spPr/>
      <dgm:t>
        <a:bodyPr/>
        <a:lstStyle/>
        <a:p>
          <a:endParaRPr lang="en-US"/>
        </a:p>
      </dgm:t>
    </dgm:pt>
    <dgm:pt modelId="{FE0E9061-6D95-4271-8672-2CC62802C789}" type="sibTrans" cxnId="{57D2CE92-CE9A-4BE7-BB05-FED2EF4F4C38}">
      <dgm:prSet/>
      <dgm:spPr/>
      <dgm:t>
        <a:bodyPr/>
        <a:lstStyle/>
        <a:p>
          <a:endParaRPr lang="en-US"/>
        </a:p>
      </dgm:t>
    </dgm:pt>
    <dgm:pt modelId="{8F8FEF9C-091E-4071-A29F-CC5F62ADAD3E}" type="pres">
      <dgm:prSet presAssocID="{FE55D275-19CB-4310-ACA3-FB9E3156AA80}" presName="root" presStyleCnt="0">
        <dgm:presLayoutVars>
          <dgm:dir/>
          <dgm:resizeHandles val="exact"/>
        </dgm:presLayoutVars>
      </dgm:prSet>
      <dgm:spPr/>
    </dgm:pt>
    <dgm:pt modelId="{589D1D4D-436C-4550-BD02-EDB6DCBC6077}" type="pres">
      <dgm:prSet presAssocID="{FE55D275-19CB-4310-ACA3-FB9E3156AA80}" presName="container" presStyleCnt="0">
        <dgm:presLayoutVars>
          <dgm:dir/>
          <dgm:resizeHandles val="exact"/>
        </dgm:presLayoutVars>
      </dgm:prSet>
      <dgm:spPr/>
    </dgm:pt>
    <dgm:pt modelId="{EBF0392E-3CEE-4D24-A0AF-13855547E737}" type="pres">
      <dgm:prSet presAssocID="{908694A2-079F-4457-BD5E-6547FA1CEED4}" presName="compNode" presStyleCnt="0"/>
      <dgm:spPr/>
    </dgm:pt>
    <dgm:pt modelId="{5DB99090-88BA-42B2-956A-D2F6C8613252}" type="pres">
      <dgm:prSet presAssocID="{908694A2-079F-4457-BD5E-6547FA1CEED4}" presName="iconBgRect" presStyleLbl="bgShp" presStyleIdx="0" presStyleCnt="4"/>
      <dgm:spPr/>
    </dgm:pt>
    <dgm:pt modelId="{EC02DC0E-598B-44BA-8E7D-315D4E336EF6}" type="pres">
      <dgm:prSet presAssocID="{908694A2-079F-4457-BD5E-6547FA1CEE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6F85D15-291F-4502-942B-722BBF2FB4A4}" type="pres">
      <dgm:prSet presAssocID="{908694A2-079F-4457-BD5E-6547FA1CEED4}" presName="spaceRect" presStyleCnt="0"/>
      <dgm:spPr/>
    </dgm:pt>
    <dgm:pt modelId="{66B9A0A7-5A64-47C1-91D9-E52D7BD9492D}" type="pres">
      <dgm:prSet presAssocID="{908694A2-079F-4457-BD5E-6547FA1CEED4}" presName="textRect" presStyleLbl="revTx" presStyleIdx="0" presStyleCnt="4">
        <dgm:presLayoutVars>
          <dgm:chMax val="1"/>
          <dgm:chPref val="1"/>
        </dgm:presLayoutVars>
      </dgm:prSet>
      <dgm:spPr/>
    </dgm:pt>
    <dgm:pt modelId="{895D96AB-8D2F-4A9B-A1EB-A821F31D66C8}" type="pres">
      <dgm:prSet presAssocID="{6E88B0CE-10F9-42FD-94AE-02CA1B0A5C1B}" presName="sibTrans" presStyleLbl="sibTrans2D1" presStyleIdx="0" presStyleCnt="0"/>
      <dgm:spPr/>
    </dgm:pt>
    <dgm:pt modelId="{253AE436-2993-48C1-841E-67149013D959}" type="pres">
      <dgm:prSet presAssocID="{61EB112D-8650-4F24-8967-7B2092D7C378}" presName="compNode" presStyleCnt="0"/>
      <dgm:spPr/>
    </dgm:pt>
    <dgm:pt modelId="{1F90144B-D1DF-419A-9117-5D7C7D0272CD}" type="pres">
      <dgm:prSet presAssocID="{61EB112D-8650-4F24-8967-7B2092D7C378}" presName="iconBgRect" presStyleLbl="bgShp" presStyleIdx="1" presStyleCnt="4"/>
      <dgm:spPr/>
    </dgm:pt>
    <dgm:pt modelId="{26A066EE-0523-4929-A257-A01CC6EDFFD9}" type="pres">
      <dgm:prSet presAssocID="{61EB112D-8650-4F24-8967-7B2092D7C3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FA7F0F29-264A-4C86-9032-B1C07AB6014D}" type="pres">
      <dgm:prSet presAssocID="{61EB112D-8650-4F24-8967-7B2092D7C378}" presName="spaceRect" presStyleCnt="0"/>
      <dgm:spPr/>
    </dgm:pt>
    <dgm:pt modelId="{8136F210-FEA1-4F1E-8514-E2A06ADE4239}" type="pres">
      <dgm:prSet presAssocID="{61EB112D-8650-4F24-8967-7B2092D7C378}" presName="textRect" presStyleLbl="revTx" presStyleIdx="1" presStyleCnt="4">
        <dgm:presLayoutVars>
          <dgm:chMax val="1"/>
          <dgm:chPref val="1"/>
        </dgm:presLayoutVars>
      </dgm:prSet>
      <dgm:spPr/>
    </dgm:pt>
    <dgm:pt modelId="{F2518CEB-6901-434E-B261-E9E8A36BEB1B}" type="pres">
      <dgm:prSet presAssocID="{E61F4118-9961-4EF1-B4BF-9DCFFF33D9C8}" presName="sibTrans" presStyleLbl="sibTrans2D1" presStyleIdx="0" presStyleCnt="0"/>
      <dgm:spPr/>
    </dgm:pt>
    <dgm:pt modelId="{39329A8D-32B5-4802-8D57-B2F1DC59524E}" type="pres">
      <dgm:prSet presAssocID="{AA37F702-F4A8-4FF3-AFE2-D4FAEA019922}" presName="compNode" presStyleCnt="0"/>
      <dgm:spPr/>
    </dgm:pt>
    <dgm:pt modelId="{76CCBB33-DD41-48B9-B22D-62FD552BF8DA}" type="pres">
      <dgm:prSet presAssocID="{AA37F702-F4A8-4FF3-AFE2-D4FAEA019922}" presName="iconBgRect" presStyleLbl="bgShp" presStyleIdx="2" presStyleCnt="4"/>
      <dgm:spPr/>
    </dgm:pt>
    <dgm:pt modelId="{20F2F646-CB30-42B1-B56E-08ACC1D2F8A5}" type="pres">
      <dgm:prSet presAssocID="{AA37F702-F4A8-4FF3-AFE2-D4FAEA0199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4D68ECD4-72D5-4518-923E-BD67827E663E}" type="pres">
      <dgm:prSet presAssocID="{AA37F702-F4A8-4FF3-AFE2-D4FAEA019922}" presName="spaceRect" presStyleCnt="0"/>
      <dgm:spPr/>
    </dgm:pt>
    <dgm:pt modelId="{3E611AFC-4D1F-4D30-B677-C5374EDDD28C}" type="pres">
      <dgm:prSet presAssocID="{AA37F702-F4A8-4FF3-AFE2-D4FAEA019922}" presName="textRect" presStyleLbl="revTx" presStyleIdx="2" presStyleCnt="4">
        <dgm:presLayoutVars>
          <dgm:chMax val="1"/>
          <dgm:chPref val="1"/>
        </dgm:presLayoutVars>
      </dgm:prSet>
      <dgm:spPr/>
    </dgm:pt>
    <dgm:pt modelId="{98DB1557-35A2-439C-887C-30B02C48EF79}" type="pres">
      <dgm:prSet presAssocID="{646FAAE2-3FFB-461A-810E-A1771BDD5FC3}" presName="sibTrans" presStyleLbl="sibTrans2D1" presStyleIdx="0" presStyleCnt="0"/>
      <dgm:spPr/>
    </dgm:pt>
    <dgm:pt modelId="{FB7AEFE0-25E0-450A-9127-2A88E42B6C15}" type="pres">
      <dgm:prSet presAssocID="{90F60B84-A500-47E2-AAF2-93F2D095F894}" presName="compNode" presStyleCnt="0"/>
      <dgm:spPr/>
    </dgm:pt>
    <dgm:pt modelId="{654CA5BE-A8A4-4657-9E63-24C1A2E8DEA2}" type="pres">
      <dgm:prSet presAssocID="{90F60B84-A500-47E2-AAF2-93F2D095F894}" presName="iconBgRect" presStyleLbl="bgShp" presStyleIdx="3" presStyleCnt="4"/>
      <dgm:spPr/>
    </dgm:pt>
    <dgm:pt modelId="{AA8F1DE6-243E-463D-A8AA-86982E4BA633}" type="pres">
      <dgm:prSet presAssocID="{90F60B84-A500-47E2-AAF2-93F2D095F8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A9A5762D-666D-4E60-99A3-1E81F1421311}" type="pres">
      <dgm:prSet presAssocID="{90F60B84-A500-47E2-AAF2-93F2D095F894}" presName="spaceRect" presStyleCnt="0"/>
      <dgm:spPr/>
    </dgm:pt>
    <dgm:pt modelId="{606C5778-3BFA-49F5-A8B3-8751224A7CCC}" type="pres">
      <dgm:prSet presAssocID="{90F60B84-A500-47E2-AAF2-93F2D095F894}" presName="textRect" presStyleLbl="revTx" presStyleIdx="3" presStyleCnt="4">
        <dgm:presLayoutVars>
          <dgm:chMax val="1"/>
          <dgm:chPref val="1"/>
        </dgm:presLayoutVars>
      </dgm:prSet>
      <dgm:spPr/>
    </dgm:pt>
  </dgm:ptLst>
  <dgm:cxnLst>
    <dgm:cxn modelId="{32F6132C-DCE9-4FB7-B8A5-6F43CEB4FA25}" srcId="{FE55D275-19CB-4310-ACA3-FB9E3156AA80}" destId="{908694A2-079F-4457-BD5E-6547FA1CEED4}" srcOrd="0" destOrd="0" parTransId="{0F4A3AC6-8299-41C9-A2EB-0237B132FF77}" sibTransId="{6E88B0CE-10F9-42FD-94AE-02CA1B0A5C1B}"/>
    <dgm:cxn modelId="{F539E45E-3E47-4DC0-BDAE-5371B90ECEC2}" srcId="{FE55D275-19CB-4310-ACA3-FB9E3156AA80}" destId="{61EB112D-8650-4F24-8967-7B2092D7C378}" srcOrd="1" destOrd="0" parTransId="{A29857DE-2008-402E-B72D-5301D7EB4D51}" sibTransId="{E61F4118-9961-4EF1-B4BF-9DCFFF33D9C8}"/>
    <dgm:cxn modelId="{966EF364-B586-4033-98CA-946CE66F3AE6}" type="presOf" srcId="{908694A2-079F-4457-BD5E-6547FA1CEED4}" destId="{66B9A0A7-5A64-47C1-91D9-E52D7BD9492D}" srcOrd="0" destOrd="0" presId="urn:microsoft.com/office/officeart/2018/2/layout/IconCircleList"/>
    <dgm:cxn modelId="{57D2CE92-CE9A-4BE7-BB05-FED2EF4F4C38}" srcId="{FE55D275-19CB-4310-ACA3-FB9E3156AA80}" destId="{90F60B84-A500-47E2-AAF2-93F2D095F894}" srcOrd="3" destOrd="0" parTransId="{ED33038D-6923-47F1-B2C9-554FEA6B1CBE}" sibTransId="{FE0E9061-6D95-4271-8672-2CC62802C789}"/>
    <dgm:cxn modelId="{5647A9A5-0E08-4AC8-96B7-6E11EE6CD490}" type="presOf" srcId="{E61F4118-9961-4EF1-B4BF-9DCFFF33D9C8}" destId="{F2518CEB-6901-434E-B261-E9E8A36BEB1B}" srcOrd="0" destOrd="0" presId="urn:microsoft.com/office/officeart/2018/2/layout/IconCircleList"/>
    <dgm:cxn modelId="{CDFD68C0-4728-46BD-8777-D535EA600699}" srcId="{FE55D275-19CB-4310-ACA3-FB9E3156AA80}" destId="{AA37F702-F4A8-4FF3-AFE2-D4FAEA019922}" srcOrd="2" destOrd="0" parTransId="{2015221A-D8A7-4E18-BED1-13F676A38DFD}" sibTransId="{646FAAE2-3FFB-461A-810E-A1771BDD5FC3}"/>
    <dgm:cxn modelId="{18ED4CC8-F80C-4C6F-8CEE-97076C1EE6F3}" type="presOf" srcId="{90F60B84-A500-47E2-AAF2-93F2D095F894}" destId="{606C5778-3BFA-49F5-A8B3-8751224A7CCC}" srcOrd="0" destOrd="0" presId="urn:microsoft.com/office/officeart/2018/2/layout/IconCircleList"/>
    <dgm:cxn modelId="{76446BC8-1AFF-4893-B0FF-53F4C64E2E65}" type="presOf" srcId="{61EB112D-8650-4F24-8967-7B2092D7C378}" destId="{8136F210-FEA1-4F1E-8514-E2A06ADE4239}" srcOrd="0" destOrd="0" presId="urn:microsoft.com/office/officeart/2018/2/layout/IconCircleList"/>
    <dgm:cxn modelId="{4D73F6EE-924A-4BBE-B30E-3A77A7201B0D}" type="presOf" srcId="{FE55D275-19CB-4310-ACA3-FB9E3156AA80}" destId="{8F8FEF9C-091E-4071-A29F-CC5F62ADAD3E}" srcOrd="0" destOrd="0" presId="urn:microsoft.com/office/officeart/2018/2/layout/IconCircleList"/>
    <dgm:cxn modelId="{2A5D11FB-4512-46D0-8A06-35394E933423}" type="presOf" srcId="{AA37F702-F4A8-4FF3-AFE2-D4FAEA019922}" destId="{3E611AFC-4D1F-4D30-B677-C5374EDDD28C}" srcOrd="0" destOrd="0" presId="urn:microsoft.com/office/officeart/2018/2/layout/IconCircleList"/>
    <dgm:cxn modelId="{928768FC-A326-48C0-AF11-347D30CCFF5B}" type="presOf" srcId="{646FAAE2-3FFB-461A-810E-A1771BDD5FC3}" destId="{98DB1557-35A2-439C-887C-30B02C48EF79}" srcOrd="0" destOrd="0" presId="urn:microsoft.com/office/officeart/2018/2/layout/IconCircleList"/>
    <dgm:cxn modelId="{7DB40CFE-9A26-45AA-A15D-C030D44E6474}" type="presOf" srcId="{6E88B0CE-10F9-42FD-94AE-02CA1B0A5C1B}" destId="{895D96AB-8D2F-4A9B-A1EB-A821F31D66C8}" srcOrd="0" destOrd="0" presId="urn:microsoft.com/office/officeart/2018/2/layout/IconCircleList"/>
    <dgm:cxn modelId="{75B662AD-2D5F-4742-BEAC-1A188B3688B1}" type="presParOf" srcId="{8F8FEF9C-091E-4071-A29F-CC5F62ADAD3E}" destId="{589D1D4D-436C-4550-BD02-EDB6DCBC6077}" srcOrd="0" destOrd="0" presId="urn:microsoft.com/office/officeart/2018/2/layout/IconCircleList"/>
    <dgm:cxn modelId="{39926026-FA67-432B-946B-302EAC67E919}" type="presParOf" srcId="{589D1D4D-436C-4550-BD02-EDB6DCBC6077}" destId="{EBF0392E-3CEE-4D24-A0AF-13855547E737}" srcOrd="0" destOrd="0" presId="urn:microsoft.com/office/officeart/2018/2/layout/IconCircleList"/>
    <dgm:cxn modelId="{91A4454D-2A6A-45C2-A984-5CE1798F1085}" type="presParOf" srcId="{EBF0392E-3CEE-4D24-A0AF-13855547E737}" destId="{5DB99090-88BA-42B2-956A-D2F6C8613252}" srcOrd="0" destOrd="0" presId="urn:microsoft.com/office/officeart/2018/2/layout/IconCircleList"/>
    <dgm:cxn modelId="{0A0DA739-DC2C-4489-8B73-85858908D306}" type="presParOf" srcId="{EBF0392E-3CEE-4D24-A0AF-13855547E737}" destId="{EC02DC0E-598B-44BA-8E7D-315D4E336EF6}" srcOrd="1" destOrd="0" presId="urn:microsoft.com/office/officeart/2018/2/layout/IconCircleList"/>
    <dgm:cxn modelId="{22B6DEC0-9B1A-4E46-8C94-9E3773DBC1A7}" type="presParOf" srcId="{EBF0392E-3CEE-4D24-A0AF-13855547E737}" destId="{F6F85D15-291F-4502-942B-722BBF2FB4A4}" srcOrd="2" destOrd="0" presId="urn:microsoft.com/office/officeart/2018/2/layout/IconCircleList"/>
    <dgm:cxn modelId="{38A533D8-6551-41A4-A041-E8E92D0BCD64}" type="presParOf" srcId="{EBF0392E-3CEE-4D24-A0AF-13855547E737}" destId="{66B9A0A7-5A64-47C1-91D9-E52D7BD9492D}" srcOrd="3" destOrd="0" presId="urn:microsoft.com/office/officeart/2018/2/layout/IconCircleList"/>
    <dgm:cxn modelId="{ABAB15C7-B219-4698-99CD-B3112AE0DCF2}" type="presParOf" srcId="{589D1D4D-436C-4550-BD02-EDB6DCBC6077}" destId="{895D96AB-8D2F-4A9B-A1EB-A821F31D66C8}" srcOrd="1" destOrd="0" presId="urn:microsoft.com/office/officeart/2018/2/layout/IconCircleList"/>
    <dgm:cxn modelId="{7489E632-B732-4E7D-9CD6-5988A04F8AA8}" type="presParOf" srcId="{589D1D4D-436C-4550-BD02-EDB6DCBC6077}" destId="{253AE436-2993-48C1-841E-67149013D959}" srcOrd="2" destOrd="0" presId="urn:microsoft.com/office/officeart/2018/2/layout/IconCircleList"/>
    <dgm:cxn modelId="{AE0657B8-E8F7-4F48-A461-C46EAAF2A91B}" type="presParOf" srcId="{253AE436-2993-48C1-841E-67149013D959}" destId="{1F90144B-D1DF-419A-9117-5D7C7D0272CD}" srcOrd="0" destOrd="0" presId="urn:microsoft.com/office/officeart/2018/2/layout/IconCircleList"/>
    <dgm:cxn modelId="{AAFC2604-2089-4369-AB7A-BC1BC012612A}" type="presParOf" srcId="{253AE436-2993-48C1-841E-67149013D959}" destId="{26A066EE-0523-4929-A257-A01CC6EDFFD9}" srcOrd="1" destOrd="0" presId="urn:microsoft.com/office/officeart/2018/2/layout/IconCircleList"/>
    <dgm:cxn modelId="{2625C0E9-F8F9-42FE-BCDC-740C081D96C0}" type="presParOf" srcId="{253AE436-2993-48C1-841E-67149013D959}" destId="{FA7F0F29-264A-4C86-9032-B1C07AB6014D}" srcOrd="2" destOrd="0" presId="urn:microsoft.com/office/officeart/2018/2/layout/IconCircleList"/>
    <dgm:cxn modelId="{6B5AFF91-42B6-415C-A32A-470E0693A64F}" type="presParOf" srcId="{253AE436-2993-48C1-841E-67149013D959}" destId="{8136F210-FEA1-4F1E-8514-E2A06ADE4239}" srcOrd="3" destOrd="0" presId="urn:microsoft.com/office/officeart/2018/2/layout/IconCircleList"/>
    <dgm:cxn modelId="{7E7B727B-858A-4CA2-872A-3259F5816717}" type="presParOf" srcId="{589D1D4D-436C-4550-BD02-EDB6DCBC6077}" destId="{F2518CEB-6901-434E-B261-E9E8A36BEB1B}" srcOrd="3" destOrd="0" presId="urn:microsoft.com/office/officeart/2018/2/layout/IconCircleList"/>
    <dgm:cxn modelId="{AC54E5D2-249E-4510-8335-CFA6A6A2FE3D}" type="presParOf" srcId="{589D1D4D-436C-4550-BD02-EDB6DCBC6077}" destId="{39329A8D-32B5-4802-8D57-B2F1DC59524E}" srcOrd="4" destOrd="0" presId="urn:microsoft.com/office/officeart/2018/2/layout/IconCircleList"/>
    <dgm:cxn modelId="{8F00477B-1B98-404D-8724-04B3BA074976}" type="presParOf" srcId="{39329A8D-32B5-4802-8D57-B2F1DC59524E}" destId="{76CCBB33-DD41-48B9-B22D-62FD552BF8DA}" srcOrd="0" destOrd="0" presId="urn:microsoft.com/office/officeart/2018/2/layout/IconCircleList"/>
    <dgm:cxn modelId="{CD31E98A-F68E-4C50-AE2B-BF986ABD0434}" type="presParOf" srcId="{39329A8D-32B5-4802-8D57-B2F1DC59524E}" destId="{20F2F646-CB30-42B1-B56E-08ACC1D2F8A5}" srcOrd="1" destOrd="0" presId="urn:microsoft.com/office/officeart/2018/2/layout/IconCircleList"/>
    <dgm:cxn modelId="{986F939F-0DF0-469A-9DDE-8D5D206B81AF}" type="presParOf" srcId="{39329A8D-32B5-4802-8D57-B2F1DC59524E}" destId="{4D68ECD4-72D5-4518-923E-BD67827E663E}" srcOrd="2" destOrd="0" presId="urn:microsoft.com/office/officeart/2018/2/layout/IconCircleList"/>
    <dgm:cxn modelId="{AF88E10B-A0A7-41E3-95F7-8ACABC561D1A}" type="presParOf" srcId="{39329A8D-32B5-4802-8D57-B2F1DC59524E}" destId="{3E611AFC-4D1F-4D30-B677-C5374EDDD28C}" srcOrd="3" destOrd="0" presId="urn:microsoft.com/office/officeart/2018/2/layout/IconCircleList"/>
    <dgm:cxn modelId="{647A658D-B0E5-46DE-A448-7137D42527C6}" type="presParOf" srcId="{589D1D4D-436C-4550-BD02-EDB6DCBC6077}" destId="{98DB1557-35A2-439C-887C-30B02C48EF79}" srcOrd="5" destOrd="0" presId="urn:microsoft.com/office/officeart/2018/2/layout/IconCircleList"/>
    <dgm:cxn modelId="{0127923B-EE46-4BA4-8CEE-FBAB45263749}" type="presParOf" srcId="{589D1D4D-436C-4550-BD02-EDB6DCBC6077}" destId="{FB7AEFE0-25E0-450A-9127-2A88E42B6C15}" srcOrd="6" destOrd="0" presId="urn:microsoft.com/office/officeart/2018/2/layout/IconCircleList"/>
    <dgm:cxn modelId="{10F34377-46D3-4CD3-B060-4369379D5D7E}" type="presParOf" srcId="{FB7AEFE0-25E0-450A-9127-2A88E42B6C15}" destId="{654CA5BE-A8A4-4657-9E63-24C1A2E8DEA2}" srcOrd="0" destOrd="0" presId="urn:microsoft.com/office/officeart/2018/2/layout/IconCircleList"/>
    <dgm:cxn modelId="{D116D3D3-E53B-4722-9F48-BED5556C4505}" type="presParOf" srcId="{FB7AEFE0-25E0-450A-9127-2A88E42B6C15}" destId="{AA8F1DE6-243E-463D-A8AA-86982E4BA633}" srcOrd="1" destOrd="0" presId="urn:microsoft.com/office/officeart/2018/2/layout/IconCircleList"/>
    <dgm:cxn modelId="{99EEF383-0B61-489A-A582-503AF5CD93C0}" type="presParOf" srcId="{FB7AEFE0-25E0-450A-9127-2A88E42B6C15}" destId="{A9A5762D-666D-4E60-99A3-1E81F1421311}" srcOrd="2" destOrd="0" presId="urn:microsoft.com/office/officeart/2018/2/layout/IconCircleList"/>
    <dgm:cxn modelId="{7866AD29-050D-49C4-A042-78A7EDB8A0D2}" type="presParOf" srcId="{FB7AEFE0-25E0-450A-9127-2A88E42B6C15}" destId="{606C5778-3BFA-49F5-A8B3-8751224A7CC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DCBF6E-929B-4FCC-B59F-1C39F8FC548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9265DE0-0D40-49E4-8076-E61AA5F251A8}">
      <dgm:prSet/>
      <dgm:spPr/>
      <dgm:t>
        <a:bodyPr/>
        <a:lstStyle/>
        <a:p>
          <a:r>
            <a:rPr lang="nl-NL"/>
            <a:t>Integraal – met zoveel mogelijk betrokkenen samen</a:t>
          </a:r>
          <a:endParaRPr lang="en-US"/>
        </a:p>
      </dgm:t>
    </dgm:pt>
    <dgm:pt modelId="{E557E8FE-26AC-4608-B33C-C7EBF06D9BCA}" type="parTrans" cxnId="{F093154A-89C6-4D74-BACC-6DAB563D4620}">
      <dgm:prSet/>
      <dgm:spPr/>
      <dgm:t>
        <a:bodyPr/>
        <a:lstStyle/>
        <a:p>
          <a:endParaRPr lang="en-US"/>
        </a:p>
      </dgm:t>
    </dgm:pt>
    <dgm:pt modelId="{79612520-C070-4DD3-9DCD-A5C92DDD4AE0}" type="sibTrans" cxnId="{F093154A-89C6-4D74-BACC-6DAB563D4620}">
      <dgm:prSet/>
      <dgm:spPr/>
      <dgm:t>
        <a:bodyPr/>
        <a:lstStyle/>
        <a:p>
          <a:endParaRPr lang="en-US"/>
        </a:p>
      </dgm:t>
    </dgm:pt>
    <dgm:pt modelId="{33FDB0F6-D9DB-42FC-90AD-C707F199B5C1}">
      <dgm:prSet/>
      <dgm:spPr/>
      <dgm:t>
        <a:bodyPr/>
        <a:lstStyle/>
        <a:p>
          <a:r>
            <a:rPr lang="nl-NL" dirty="0"/>
            <a:t>Participatie van bewoners en versterken van eigen kracht</a:t>
          </a:r>
          <a:endParaRPr lang="en-US" dirty="0"/>
        </a:p>
      </dgm:t>
    </dgm:pt>
    <dgm:pt modelId="{C34CFB08-A35D-4D55-ADD9-1A824CEC6ACE}" type="parTrans" cxnId="{1B954ABA-B7EC-4123-AEB8-1145FC5264D1}">
      <dgm:prSet/>
      <dgm:spPr/>
      <dgm:t>
        <a:bodyPr/>
        <a:lstStyle/>
        <a:p>
          <a:endParaRPr lang="en-US"/>
        </a:p>
      </dgm:t>
    </dgm:pt>
    <dgm:pt modelId="{49D3EB8A-5697-4E95-8E32-90E819C60EDA}" type="sibTrans" cxnId="{1B954ABA-B7EC-4123-AEB8-1145FC5264D1}">
      <dgm:prSet/>
      <dgm:spPr/>
      <dgm:t>
        <a:bodyPr/>
        <a:lstStyle/>
        <a:p>
          <a:endParaRPr lang="en-US"/>
        </a:p>
      </dgm:t>
    </dgm:pt>
    <dgm:pt modelId="{501FF3A5-A638-435F-95CC-87787E96335C}">
      <dgm:prSet/>
      <dgm:spPr/>
      <dgm:t>
        <a:bodyPr/>
        <a:lstStyle/>
        <a:p>
          <a:r>
            <a:rPr lang="nl-NL"/>
            <a:t>Lokale professionals werken samen met bewoners en partners uit meerdere sectoren</a:t>
          </a:r>
          <a:endParaRPr lang="en-US"/>
        </a:p>
      </dgm:t>
    </dgm:pt>
    <dgm:pt modelId="{1524E986-09E9-4E27-ADA8-03585192C4AD}" type="parTrans" cxnId="{8E4AC9DA-AC8A-47DB-9FA6-DEDBB3F606A3}">
      <dgm:prSet/>
      <dgm:spPr/>
      <dgm:t>
        <a:bodyPr/>
        <a:lstStyle/>
        <a:p>
          <a:endParaRPr lang="en-US"/>
        </a:p>
      </dgm:t>
    </dgm:pt>
    <dgm:pt modelId="{BDDE0154-B145-4E47-A588-9395CC35E1A3}" type="sibTrans" cxnId="{8E4AC9DA-AC8A-47DB-9FA6-DEDBB3F606A3}">
      <dgm:prSet/>
      <dgm:spPr/>
      <dgm:t>
        <a:bodyPr/>
        <a:lstStyle/>
        <a:p>
          <a:endParaRPr lang="en-US"/>
        </a:p>
      </dgm:t>
    </dgm:pt>
    <dgm:pt modelId="{7F94B2B8-AAB7-4BF8-A630-F73AE0DDAAD5}">
      <dgm:prSet/>
      <dgm:spPr/>
      <dgm:t>
        <a:bodyPr/>
        <a:lstStyle/>
        <a:p>
          <a:r>
            <a:rPr lang="nl-NL"/>
            <a:t>Structurele aanpak, gericht op gezonde leefstijl en een gezonde leefomgeving</a:t>
          </a:r>
          <a:endParaRPr lang="en-US"/>
        </a:p>
      </dgm:t>
    </dgm:pt>
    <dgm:pt modelId="{6953A7E9-B8AB-456D-BB60-21D6CE50975A}" type="parTrans" cxnId="{6EC27FD6-7C72-48DD-9708-C7FB38251C9A}">
      <dgm:prSet/>
      <dgm:spPr/>
      <dgm:t>
        <a:bodyPr/>
        <a:lstStyle/>
        <a:p>
          <a:endParaRPr lang="en-US"/>
        </a:p>
      </dgm:t>
    </dgm:pt>
    <dgm:pt modelId="{8E2300B9-B636-48AA-BB14-99484FBAA4FC}" type="sibTrans" cxnId="{6EC27FD6-7C72-48DD-9708-C7FB38251C9A}">
      <dgm:prSet/>
      <dgm:spPr/>
      <dgm:t>
        <a:bodyPr/>
        <a:lstStyle/>
        <a:p>
          <a:endParaRPr lang="en-US"/>
        </a:p>
      </dgm:t>
    </dgm:pt>
    <dgm:pt modelId="{A89BBBFC-DEB8-4B36-A996-FC85EC41A9C7}" type="pres">
      <dgm:prSet presAssocID="{D9DCBF6E-929B-4FCC-B59F-1C39F8FC548F}" presName="root" presStyleCnt="0">
        <dgm:presLayoutVars>
          <dgm:dir/>
          <dgm:resizeHandles val="exact"/>
        </dgm:presLayoutVars>
      </dgm:prSet>
      <dgm:spPr/>
    </dgm:pt>
    <dgm:pt modelId="{8FD282FB-89C8-4E9F-903A-B97D13182460}" type="pres">
      <dgm:prSet presAssocID="{49265DE0-0D40-49E4-8076-E61AA5F251A8}" presName="compNode" presStyleCnt="0"/>
      <dgm:spPr/>
    </dgm:pt>
    <dgm:pt modelId="{624FD8BE-DA3D-401D-95A7-2D1D9235E7C2}" type="pres">
      <dgm:prSet presAssocID="{49265DE0-0D40-49E4-8076-E61AA5F251A8}" presName="bgRect" presStyleLbl="bgShp" presStyleIdx="0" presStyleCnt="4"/>
      <dgm:spPr/>
    </dgm:pt>
    <dgm:pt modelId="{B47814CD-A6C6-451C-8E1B-7D85D0559AD4}" type="pres">
      <dgm:prSet presAssocID="{49265DE0-0D40-49E4-8076-E61AA5F251A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sOn"/>
        </a:ext>
      </dgm:extLst>
    </dgm:pt>
    <dgm:pt modelId="{6D038D3E-EF81-493A-AC3E-AAF879FEB7F9}" type="pres">
      <dgm:prSet presAssocID="{49265DE0-0D40-49E4-8076-E61AA5F251A8}" presName="spaceRect" presStyleCnt="0"/>
      <dgm:spPr/>
    </dgm:pt>
    <dgm:pt modelId="{90F6227F-4B85-442E-933D-9886170C7A6E}" type="pres">
      <dgm:prSet presAssocID="{49265DE0-0D40-49E4-8076-E61AA5F251A8}" presName="parTx" presStyleLbl="revTx" presStyleIdx="0" presStyleCnt="4">
        <dgm:presLayoutVars>
          <dgm:chMax val="0"/>
          <dgm:chPref val="0"/>
        </dgm:presLayoutVars>
      </dgm:prSet>
      <dgm:spPr/>
    </dgm:pt>
    <dgm:pt modelId="{CC32C807-DB50-4230-8F84-452BD80D5E8F}" type="pres">
      <dgm:prSet presAssocID="{79612520-C070-4DD3-9DCD-A5C92DDD4AE0}" presName="sibTrans" presStyleCnt="0"/>
      <dgm:spPr/>
    </dgm:pt>
    <dgm:pt modelId="{8EF1B227-6786-4C53-965D-8B15A55A8F04}" type="pres">
      <dgm:prSet presAssocID="{33FDB0F6-D9DB-42FC-90AD-C707F199B5C1}" presName="compNode" presStyleCnt="0"/>
      <dgm:spPr/>
    </dgm:pt>
    <dgm:pt modelId="{84ABD3C8-FDB6-4DA9-97CF-4CC74CE89791}" type="pres">
      <dgm:prSet presAssocID="{33FDB0F6-D9DB-42FC-90AD-C707F199B5C1}" presName="bgRect" presStyleLbl="bgShp" presStyleIdx="1" presStyleCnt="4"/>
      <dgm:spPr/>
    </dgm:pt>
    <dgm:pt modelId="{DE897579-C285-497A-9B83-E5E6C06AC7E5}" type="pres">
      <dgm:prSet presAssocID="{33FDB0F6-D9DB-42FC-90AD-C707F199B5C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E28EA7BE-A593-4753-88E6-03BB55E3DD51}" type="pres">
      <dgm:prSet presAssocID="{33FDB0F6-D9DB-42FC-90AD-C707F199B5C1}" presName="spaceRect" presStyleCnt="0"/>
      <dgm:spPr/>
    </dgm:pt>
    <dgm:pt modelId="{1AF9403C-12AF-4D6E-9C76-35CBFB66CF40}" type="pres">
      <dgm:prSet presAssocID="{33FDB0F6-D9DB-42FC-90AD-C707F199B5C1}" presName="parTx" presStyleLbl="revTx" presStyleIdx="1" presStyleCnt="4">
        <dgm:presLayoutVars>
          <dgm:chMax val="0"/>
          <dgm:chPref val="0"/>
        </dgm:presLayoutVars>
      </dgm:prSet>
      <dgm:spPr/>
    </dgm:pt>
    <dgm:pt modelId="{D6012B05-8D91-4AAA-A5F1-0E4D2CFBCC5E}" type="pres">
      <dgm:prSet presAssocID="{49D3EB8A-5697-4E95-8E32-90E819C60EDA}" presName="sibTrans" presStyleCnt="0"/>
      <dgm:spPr/>
    </dgm:pt>
    <dgm:pt modelId="{4A5D4DC0-9884-4A43-B37D-93BE6512D7E6}" type="pres">
      <dgm:prSet presAssocID="{501FF3A5-A638-435F-95CC-87787E96335C}" presName="compNode" presStyleCnt="0"/>
      <dgm:spPr/>
    </dgm:pt>
    <dgm:pt modelId="{2A5630FA-0FE1-4BF3-A64C-B2B78276A21A}" type="pres">
      <dgm:prSet presAssocID="{501FF3A5-A638-435F-95CC-87787E96335C}" presName="bgRect" presStyleLbl="bgShp" presStyleIdx="2" presStyleCnt="4"/>
      <dgm:spPr/>
    </dgm:pt>
    <dgm:pt modelId="{CA5D09C4-7051-401D-862E-114B3F738BFC}" type="pres">
      <dgm:prSet presAssocID="{501FF3A5-A638-435F-95CC-87787E96335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0240E479-5644-49AD-9394-BA69921ECC0B}" type="pres">
      <dgm:prSet presAssocID="{501FF3A5-A638-435F-95CC-87787E96335C}" presName="spaceRect" presStyleCnt="0"/>
      <dgm:spPr/>
    </dgm:pt>
    <dgm:pt modelId="{9FF0CB48-0D61-4B41-B3F6-A2F765C8CDC2}" type="pres">
      <dgm:prSet presAssocID="{501FF3A5-A638-435F-95CC-87787E96335C}" presName="parTx" presStyleLbl="revTx" presStyleIdx="2" presStyleCnt="4">
        <dgm:presLayoutVars>
          <dgm:chMax val="0"/>
          <dgm:chPref val="0"/>
        </dgm:presLayoutVars>
      </dgm:prSet>
      <dgm:spPr/>
    </dgm:pt>
    <dgm:pt modelId="{24BFF00F-A2AC-47A5-A5DC-CC8840484520}" type="pres">
      <dgm:prSet presAssocID="{BDDE0154-B145-4E47-A588-9395CC35E1A3}" presName="sibTrans" presStyleCnt="0"/>
      <dgm:spPr/>
    </dgm:pt>
    <dgm:pt modelId="{52C6ED95-1080-467C-8309-FC2CF59CD8E1}" type="pres">
      <dgm:prSet presAssocID="{7F94B2B8-AAB7-4BF8-A630-F73AE0DDAAD5}" presName="compNode" presStyleCnt="0"/>
      <dgm:spPr/>
    </dgm:pt>
    <dgm:pt modelId="{F8395A94-80FD-4C8A-993D-63F247D18FF7}" type="pres">
      <dgm:prSet presAssocID="{7F94B2B8-AAB7-4BF8-A630-F73AE0DDAAD5}" presName="bgRect" presStyleLbl="bgShp" presStyleIdx="3" presStyleCnt="4"/>
      <dgm:spPr/>
    </dgm:pt>
    <dgm:pt modelId="{B3F48EC9-E626-47BD-9BC9-E23021E5635B}" type="pres">
      <dgm:prSet presAssocID="{7F94B2B8-AAB7-4BF8-A630-F73AE0DDAA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termelon"/>
        </a:ext>
      </dgm:extLst>
    </dgm:pt>
    <dgm:pt modelId="{81ACF147-4C4E-4F23-AF44-EC1FC2761440}" type="pres">
      <dgm:prSet presAssocID="{7F94B2B8-AAB7-4BF8-A630-F73AE0DDAAD5}" presName="spaceRect" presStyleCnt="0"/>
      <dgm:spPr/>
    </dgm:pt>
    <dgm:pt modelId="{EC04405E-91DD-443A-979E-757CCB319EF4}" type="pres">
      <dgm:prSet presAssocID="{7F94B2B8-AAB7-4BF8-A630-F73AE0DDAAD5}" presName="parTx" presStyleLbl="revTx" presStyleIdx="3" presStyleCnt="4">
        <dgm:presLayoutVars>
          <dgm:chMax val="0"/>
          <dgm:chPref val="0"/>
        </dgm:presLayoutVars>
      </dgm:prSet>
      <dgm:spPr/>
    </dgm:pt>
  </dgm:ptLst>
  <dgm:cxnLst>
    <dgm:cxn modelId="{66DBD515-9FF9-4C91-B525-3DFC7E8332B2}" type="presOf" srcId="{501FF3A5-A638-435F-95CC-87787E96335C}" destId="{9FF0CB48-0D61-4B41-B3F6-A2F765C8CDC2}" srcOrd="0" destOrd="0" presId="urn:microsoft.com/office/officeart/2018/2/layout/IconVerticalSolidList"/>
    <dgm:cxn modelId="{B6153031-6D5A-4316-A457-85C3F2BF699C}" type="presOf" srcId="{7F94B2B8-AAB7-4BF8-A630-F73AE0DDAAD5}" destId="{EC04405E-91DD-443A-979E-757CCB319EF4}" srcOrd="0" destOrd="0" presId="urn:microsoft.com/office/officeart/2018/2/layout/IconVerticalSolidList"/>
    <dgm:cxn modelId="{F093154A-89C6-4D74-BACC-6DAB563D4620}" srcId="{D9DCBF6E-929B-4FCC-B59F-1C39F8FC548F}" destId="{49265DE0-0D40-49E4-8076-E61AA5F251A8}" srcOrd="0" destOrd="0" parTransId="{E557E8FE-26AC-4608-B33C-C7EBF06D9BCA}" sibTransId="{79612520-C070-4DD3-9DCD-A5C92DDD4AE0}"/>
    <dgm:cxn modelId="{B1738B70-4B46-4C8C-9BEF-73835E036C59}" type="presOf" srcId="{D9DCBF6E-929B-4FCC-B59F-1C39F8FC548F}" destId="{A89BBBFC-DEB8-4B36-A996-FC85EC41A9C7}" srcOrd="0" destOrd="0" presId="urn:microsoft.com/office/officeart/2018/2/layout/IconVerticalSolidList"/>
    <dgm:cxn modelId="{6F972B85-0E29-42FB-800F-DF1F9538FD34}" type="presOf" srcId="{33FDB0F6-D9DB-42FC-90AD-C707F199B5C1}" destId="{1AF9403C-12AF-4D6E-9C76-35CBFB66CF40}" srcOrd="0" destOrd="0" presId="urn:microsoft.com/office/officeart/2018/2/layout/IconVerticalSolidList"/>
    <dgm:cxn modelId="{1B954ABA-B7EC-4123-AEB8-1145FC5264D1}" srcId="{D9DCBF6E-929B-4FCC-B59F-1C39F8FC548F}" destId="{33FDB0F6-D9DB-42FC-90AD-C707F199B5C1}" srcOrd="1" destOrd="0" parTransId="{C34CFB08-A35D-4D55-ADD9-1A824CEC6ACE}" sibTransId="{49D3EB8A-5697-4E95-8E32-90E819C60EDA}"/>
    <dgm:cxn modelId="{854D16BE-612C-44C9-8F67-147222F72B30}" type="presOf" srcId="{49265DE0-0D40-49E4-8076-E61AA5F251A8}" destId="{90F6227F-4B85-442E-933D-9886170C7A6E}" srcOrd="0" destOrd="0" presId="urn:microsoft.com/office/officeart/2018/2/layout/IconVerticalSolidList"/>
    <dgm:cxn modelId="{6EC27FD6-7C72-48DD-9708-C7FB38251C9A}" srcId="{D9DCBF6E-929B-4FCC-B59F-1C39F8FC548F}" destId="{7F94B2B8-AAB7-4BF8-A630-F73AE0DDAAD5}" srcOrd="3" destOrd="0" parTransId="{6953A7E9-B8AB-456D-BB60-21D6CE50975A}" sibTransId="{8E2300B9-B636-48AA-BB14-99484FBAA4FC}"/>
    <dgm:cxn modelId="{8E4AC9DA-AC8A-47DB-9FA6-DEDBB3F606A3}" srcId="{D9DCBF6E-929B-4FCC-B59F-1C39F8FC548F}" destId="{501FF3A5-A638-435F-95CC-87787E96335C}" srcOrd="2" destOrd="0" parTransId="{1524E986-09E9-4E27-ADA8-03585192C4AD}" sibTransId="{BDDE0154-B145-4E47-A588-9395CC35E1A3}"/>
    <dgm:cxn modelId="{7E73AC24-C6B7-4AEB-ABD3-A1090BEC9B25}" type="presParOf" srcId="{A89BBBFC-DEB8-4B36-A996-FC85EC41A9C7}" destId="{8FD282FB-89C8-4E9F-903A-B97D13182460}" srcOrd="0" destOrd="0" presId="urn:microsoft.com/office/officeart/2018/2/layout/IconVerticalSolidList"/>
    <dgm:cxn modelId="{585760B3-F743-4CCA-BFBD-E51EBB8E933F}" type="presParOf" srcId="{8FD282FB-89C8-4E9F-903A-B97D13182460}" destId="{624FD8BE-DA3D-401D-95A7-2D1D9235E7C2}" srcOrd="0" destOrd="0" presId="urn:microsoft.com/office/officeart/2018/2/layout/IconVerticalSolidList"/>
    <dgm:cxn modelId="{717715D2-492E-4F95-BEAB-5870A46089A6}" type="presParOf" srcId="{8FD282FB-89C8-4E9F-903A-B97D13182460}" destId="{B47814CD-A6C6-451C-8E1B-7D85D0559AD4}" srcOrd="1" destOrd="0" presId="urn:microsoft.com/office/officeart/2018/2/layout/IconVerticalSolidList"/>
    <dgm:cxn modelId="{529536BC-DC4F-4621-9696-D96665DC87B4}" type="presParOf" srcId="{8FD282FB-89C8-4E9F-903A-B97D13182460}" destId="{6D038D3E-EF81-493A-AC3E-AAF879FEB7F9}" srcOrd="2" destOrd="0" presId="urn:microsoft.com/office/officeart/2018/2/layout/IconVerticalSolidList"/>
    <dgm:cxn modelId="{55703E82-7B13-47F7-9E41-2D1ADEC75A39}" type="presParOf" srcId="{8FD282FB-89C8-4E9F-903A-B97D13182460}" destId="{90F6227F-4B85-442E-933D-9886170C7A6E}" srcOrd="3" destOrd="0" presId="urn:microsoft.com/office/officeart/2018/2/layout/IconVerticalSolidList"/>
    <dgm:cxn modelId="{90E64D94-7192-4F8C-A21A-E5951F1EA798}" type="presParOf" srcId="{A89BBBFC-DEB8-4B36-A996-FC85EC41A9C7}" destId="{CC32C807-DB50-4230-8F84-452BD80D5E8F}" srcOrd="1" destOrd="0" presId="urn:microsoft.com/office/officeart/2018/2/layout/IconVerticalSolidList"/>
    <dgm:cxn modelId="{1E818249-2823-4BDC-9AF8-2C5111DE9C9A}" type="presParOf" srcId="{A89BBBFC-DEB8-4B36-A996-FC85EC41A9C7}" destId="{8EF1B227-6786-4C53-965D-8B15A55A8F04}" srcOrd="2" destOrd="0" presId="urn:microsoft.com/office/officeart/2018/2/layout/IconVerticalSolidList"/>
    <dgm:cxn modelId="{FD022000-4DB7-48F0-9696-C52403C490D8}" type="presParOf" srcId="{8EF1B227-6786-4C53-965D-8B15A55A8F04}" destId="{84ABD3C8-FDB6-4DA9-97CF-4CC74CE89791}" srcOrd="0" destOrd="0" presId="urn:microsoft.com/office/officeart/2018/2/layout/IconVerticalSolidList"/>
    <dgm:cxn modelId="{7318FFCD-26CB-4603-8D91-BCEB8A344BFE}" type="presParOf" srcId="{8EF1B227-6786-4C53-965D-8B15A55A8F04}" destId="{DE897579-C285-497A-9B83-E5E6C06AC7E5}" srcOrd="1" destOrd="0" presId="urn:microsoft.com/office/officeart/2018/2/layout/IconVerticalSolidList"/>
    <dgm:cxn modelId="{A3E7DB90-9DE3-4F43-BCFA-D14D50541B22}" type="presParOf" srcId="{8EF1B227-6786-4C53-965D-8B15A55A8F04}" destId="{E28EA7BE-A593-4753-88E6-03BB55E3DD51}" srcOrd="2" destOrd="0" presId="urn:microsoft.com/office/officeart/2018/2/layout/IconVerticalSolidList"/>
    <dgm:cxn modelId="{4518E821-96DC-4928-82E3-194010BA0A52}" type="presParOf" srcId="{8EF1B227-6786-4C53-965D-8B15A55A8F04}" destId="{1AF9403C-12AF-4D6E-9C76-35CBFB66CF40}" srcOrd="3" destOrd="0" presId="urn:microsoft.com/office/officeart/2018/2/layout/IconVerticalSolidList"/>
    <dgm:cxn modelId="{87154360-F421-4D23-B6DD-FAEDF10347C2}" type="presParOf" srcId="{A89BBBFC-DEB8-4B36-A996-FC85EC41A9C7}" destId="{D6012B05-8D91-4AAA-A5F1-0E4D2CFBCC5E}" srcOrd="3" destOrd="0" presId="urn:microsoft.com/office/officeart/2018/2/layout/IconVerticalSolidList"/>
    <dgm:cxn modelId="{352636A6-DF8E-4290-83F9-744B7EB6E919}" type="presParOf" srcId="{A89BBBFC-DEB8-4B36-A996-FC85EC41A9C7}" destId="{4A5D4DC0-9884-4A43-B37D-93BE6512D7E6}" srcOrd="4" destOrd="0" presId="urn:microsoft.com/office/officeart/2018/2/layout/IconVerticalSolidList"/>
    <dgm:cxn modelId="{4463E72D-4836-4897-B02B-D194A6DD7A94}" type="presParOf" srcId="{4A5D4DC0-9884-4A43-B37D-93BE6512D7E6}" destId="{2A5630FA-0FE1-4BF3-A64C-B2B78276A21A}" srcOrd="0" destOrd="0" presId="urn:microsoft.com/office/officeart/2018/2/layout/IconVerticalSolidList"/>
    <dgm:cxn modelId="{B90AD35F-2DEC-4BB3-800E-D129391C0D5B}" type="presParOf" srcId="{4A5D4DC0-9884-4A43-B37D-93BE6512D7E6}" destId="{CA5D09C4-7051-401D-862E-114B3F738BFC}" srcOrd="1" destOrd="0" presId="urn:microsoft.com/office/officeart/2018/2/layout/IconVerticalSolidList"/>
    <dgm:cxn modelId="{AB3A7D4A-6C86-4165-9B93-109325891B37}" type="presParOf" srcId="{4A5D4DC0-9884-4A43-B37D-93BE6512D7E6}" destId="{0240E479-5644-49AD-9394-BA69921ECC0B}" srcOrd="2" destOrd="0" presId="urn:microsoft.com/office/officeart/2018/2/layout/IconVerticalSolidList"/>
    <dgm:cxn modelId="{4A794124-0BD7-4733-9829-0FB02C0A852A}" type="presParOf" srcId="{4A5D4DC0-9884-4A43-B37D-93BE6512D7E6}" destId="{9FF0CB48-0D61-4B41-B3F6-A2F765C8CDC2}" srcOrd="3" destOrd="0" presId="urn:microsoft.com/office/officeart/2018/2/layout/IconVerticalSolidList"/>
    <dgm:cxn modelId="{6E5DD6E3-A7CD-4FB8-A7AB-5CC4E2C2F9A8}" type="presParOf" srcId="{A89BBBFC-DEB8-4B36-A996-FC85EC41A9C7}" destId="{24BFF00F-A2AC-47A5-A5DC-CC8840484520}" srcOrd="5" destOrd="0" presId="urn:microsoft.com/office/officeart/2018/2/layout/IconVerticalSolidList"/>
    <dgm:cxn modelId="{013B0912-E340-408A-BFB7-906CE36DEE41}" type="presParOf" srcId="{A89BBBFC-DEB8-4B36-A996-FC85EC41A9C7}" destId="{52C6ED95-1080-467C-8309-FC2CF59CD8E1}" srcOrd="6" destOrd="0" presId="urn:microsoft.com/office/officeart/2018/2/layout/IconVerticalSolidList"/>
    <dgm:cxn modelId="{ABDB5CCA-0904-4063-A966-A84226F36AA5}" type="presParOf" srcId="{52C6ED95-1080-467C-8309-FC2CF59CD8E1}" destId="{F8395A94-80FD-4C8A-993D-63F247D18FF7}" srcOrd="0" destOrd="0" presId="urn:microsoft.com/office/officeart/2018/2/layout/IconVerticalSolidList"/>
    <dgm:cxn modelId="{FE62A6A9-872B-4133-AE79-85598BAC3EB4}" type="presParOf" srcId="{52C6ED95-1080-467C-8309-FC2CF59CD8E1}" destId="{B3F48EC9-E626-47BD-9BC9-E23021E5635B}" srcOrd="1" destOrd="0" presId="urn:microsoft.com/office/officeart/2018/2/layout/IconVerticalSolidList"/>
    <dgm:cxn modelId="{92B4607D-D47A-4951-985A-8A9FF7348E02}" type="presParOf" srcId="{52C6ED95-1080-467C-8309-FC2CF59CD8E1}" destId="{81ACF147-4C4E-4F23-AF44-EC1FC2761440}" srcOrd="2" destOrd="0" presId="urn:microsoft.com/office/officeart/2018/2/layout/IconVerticalSolidList"/>
    <dgm:cxn modelId="{818A276F-E9B4-4CC4-B2BC-32185FDBC5E4}" type="presParOf" srcId="{52C6ED95-1080-467C-8309-FC2CF59CD8E1}" destId="{EC04405E-91DD-443A-979E-757CCB319E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FC75AD-F439-45F3-8FA8-B1B6B1BE59C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5C0B80F-A683-4A7A-8154-DAE9BA2BC4AC}">
      <dgm:prSet/>
      <dgm:spPr/>
      <dgm:t>
        <a:bodyPr/>
        <a:lstStyle/>
        <a:p>
          <a:r>
            <a:rPr lang="nl-NL"/>
            <a:t>Wijkgerichte gezondheidsbevordering richt zich vaak op mensen in aandachtswijken. </a:t>
          </a:r>
          <a:endParaRPr lang="en-US"/>
        </a:p>
      </dgm:t>
    </dgm:pt>
    <dgm:pt modelId="{40D6B666-0156-43E8-B6E2-DE632CC7B89E}" type="parTrans" cxnId="{75D94489-CBE0-4ECE-8A59-8847145C8E64}">
      <dgm:prSet/>
      <dgm:spPr/>
      <dgm:t>
        <a:bodyPr/>
        <a:lstStyle/>
        <a:p>
          <a:endParaRPr lang="en-US"/>
        </a:p>
      </dgm:t>
    </dgm:pt>
    <dgm:pt modelId="{AFED738F-5F15-4B05-8007-D2B475126FBB}" type="sibTrans" cxnId="{75D94489-CBE0-4ECE-8A59-8847145C8E64}">
      <dgm:prSet/>
      <dgm:spPr/>
      <dgm:t>
        <a:bodyPr/>
        <a:lstStyle/>
        <a:p>
          <a:endParaRPr lang="en-US"/>
        </a:p>
      </dgm:t>
    </dgm:pt>
    <dgm:pt modelId="{451D1533-7C2D-43B1-A28A-E0D6EAFC4C8B}">
      <dgm:prSet/>
      <dgm:spPr/>
      <dgm:t>
        <a:bodyPr/>
        <a:lstStyle/>
        <a:p>
          <a:r>
            <a:rPr lang="nl-NL"/>
            <a:t>Het gaat veelal om mensen met een lage sociaal economische status (SES) en met gezondheidsachterstanden (laagopgeleiden, niet-westerse allochtonen)</a:t>
          </a:r>
          <a:endParaRPr lang="en-US"/>
        </a:p>
      </dgm:t>
    </dgm:pt>
    <dgm:pt modelId="{43716EE7-B9F7-45C1-86EE-C28D53EA6C49}" type="parTrans" cxnId="{F7B68EA3-9DBB-4865-8E6E-8AC098C25AD2}">
      <dgm:prSet/>
      <dgm:spPr/>
      <dgm:t>
        <a:bodyPr/>
        <a:lstStyle/>
        <a:p>
          <a:endParaRPr lang="en-US"/>
        </a:p>
      </dgm:t>
    </dgm:pt>
    <dgm:pt modelId="{2FA92177-FA0F-4D46-8AED-67BFBC1B6AB6}" type="sibTrans" cxnId="{F7B68EA3-9DBB-4865-8E6E-8AC098C25AD2}">
      <dgm:prSet/>
      <dgm:spPr/>
      <dgm:t>
        <a:bodyPr/>
        <a:lstStyle/>
        <a:p>
          <a:endParaRPr lang="en-US"/>
        </a:p>
      </dgm:t>
    </dgm:pt>
    <dgm:pt modelId="{5EF26D3F-D8A4-4085-A18A-D40B47A5B235}">
      <dgm:prSet/>
      <dgm:spPr/>
      <dgm:t>
        <a:bodyPr/>
        <a:lstStyle/>
        <a:p>
          <a:r>
            <a:rPr lang="nl-NL"/>
            <a:t>In deze wijken zijn problemen rond wonen, werken, leren, integreren en veiligheid. </a:t>
          </a:r>
          <a:endParaRPr lang="en-US"/>
        </a:p>
      </dgm:t>
    </dgm:pt>
    <dgm:pt modelId="{D6C15693-04DE-4D07-8819-FBE43F3628A6}" type="parTrans" cxnId="{EBF8A5C5-DAD6-4673-B004-5ED4DDBEEFA2}">
      <dgm:prSet/>
      <dgm:spPr/>
      <dgm:t>
        <a:bodyPr/>
        <a:lstStyle/>
        <a:p>
          <a:endParaRPr lang="en-US"/>
        </a:p>
      </dgm:t>
    </dgm:pt>
    <dgm:pt modelId="{8B08BE30-23E5-4234-8CB8-99AA6E84D9B0}" type="sibTrans" cxnId="{EBF8A5C5-DAD6-4673-B004-5ED4DDBEEFA2}">
      <dgm:prSet/>
      <dgm:spPr/>
      <dgm:t>
        <a:bodyPr/>
        <a:lstStyle/>
        <a:p>
          <a:endParaRPr lang="en-US"/>
        </a:p>
      </dgm:t>
    </dgm:pt>
    <dgm:pt modelId="{36F54317-9396-4926-B1A9-897AF1356034}">
      <dgm:prSet/>
      <dgm:spPr/>
      <dgm:t>
        <a:bodyPr/>
        <a:lstStyle/>
        <a:p>
          <a:r>
            <a:rPr lang="nl-NL"/>
            <a:t>Er is actie nodig op vier punten: </a:t>
          </a:r>
          <a:endParaRPr lang="en-US"/>
        </a:p>
      </dgm:t>
    </dgm:pt>
    <dgm:pt modelId="{4717F7C2-2E17-4E8E-BC0C-DD89D7056314}" type="parTrans" cxnId="{204BFE41-9CAD-4C9F-8DC5-6BDCAFBD4FBD}">
      <dgm:prSet/>
      <dgm:spPr/>
      <dgm:t>
        <a:bodyPr/>
        <a:lstStyle/>
        <a:p>
          <a:endParaRPr lang="en-US"/>
        </a:p>
      </dgm:t>
    </dgm:pt>
    <dgm:pt modelId="{607DE2A5-A3DD-4A69-B0F9-B68AB0FBB899}" type="sibTrans" cxnId="{204BFE41-9CAD-4C9F-8DC5-6BDCAFBD4FBD}">
      <dgm:prSet/>
      <dgm:spPr/>
      <dgm:t>
        <a:bodyPr/>
        <a:lstStyle/>
        <a:p>
          <a:endParaRPr lang="en-US"/>
        </a:p>
      </dgm:t>
    </dgm:pt>
    <dgm:pt modelId="{12D7C849-FC0F-4057-9E28-BA359A2355EA}">
      <dgm:prSet/>
      <dgm:spPr/>
      <dgm:t>
        <a:bodyPr/>
        <a:lstStyle/>
        <a:p>
          <a:r>
            <a:rPr lang="nl-NL"/>
            <a:t>Leefstijl</a:t>
          </a:r>
          <a:endParaRPr lang="en-US"/>
        </a:p>
      </dgm:t>
    </dgm:pt>
    <dgm:pt modelId="{07EBCC56-BED8-4D35-912B-7D0F447AD5DF}" type="parTrans" cxnId="{807CA2F6-E644-4B39-8702-3BFE95419F78}">
      <dgm:prSet/>
      <dgm:spPr/>
      <dgm:t>
        <a:bodyPr/>
        <a:lstStyle/>
        <a:p>
          <a:endParaRPr lang="en-US"/>
        </a:p>
      </dgm:t>
    </dgm:pt>
    <dgm:pt modelId="{F27DB168-BF11-4648-A681-716553E5FCA7}" type="sibTrans" cxnId="{807CA2F6-E644-4B39-8702-3BFE95419F78}">
      <dgm:prSet/>
      <dgm:spPr/>
      <dgm:t>
        <a:bodyPr/>
        <a:lstStyle/>
        <a:p>
          <a:endParaRPr lang="en-US"/>
        </a:p>
      </dgm:t>
    </dgm:pt>
    <dgm:pt modelId="{38CF7D9F-7F4C-4169-8E7A-3B212E31D935}">
      <dgm:prSet/>
      <dgm:spPr/>
      <dgm:t>
        <a:bodyPr/>
        <a:lstStyle/>
        <a:p>
          <a:r>
            <a:rPr lang="nl-NL"/>
            <a:t>opleiding en inkomen</a:t>
          </a:r>
          <a:endParaRPr lang="en-US"/>
        </a:p>
      </dgm:t>
    </dgm:pt>
    <dgm:pt modelId="{9513AFED-35E8-4356-81DD-8DA7C84C01ED}" type="parTrans" cxnId="{BD89A7A9-AAB3-4A55-AF8F-06510B69FC05}">
      <dgm:prSet/>
      <dgm:spPr/>
      <dgm:t>
        <a:bodyPr/>
        <a:lstStyle/>
        <a:p>
          <a:endParaRPr lang="en-US"/>
        </a:p>
      </dgm:t>
    </dgm:pt>
    <dgm:pt modelId="{BD7EE27B-F4E3-4FA9-A22D-19BA5F52E20E}" type="sibTrans" cxnId="{BD89A7A9-AAB3-4A55-AF8F-06510B69FC05}">
      <dgm:prSet/>
      <dgm:spPr/>
      <dgm:t>
        <a:bodyPr/>
        <a:lstStyle/>
        <a:p>
          <a:endParaRPr lang="en-US"/>
        </a:p>
      </dgm:t>
    </dgm:pt>
    <dgm:pt modelId="{F9E88855-3934-4EA6-A078-8B512D5EC29D}">
      <dgm:prSet/>
      <dgm:spPr/>
      <dgm:t>
        <a:bodyPr/>
        <a:lstStyle/>
        <a:p>
          <a:r>
            <a:rPr lang="nl-NL"/>
            <a:t>woon- en werkomstandigheden</a:t>
          </a:r>
          <a:endParaRPr lang="en-US"/>
        </a:p>
      </dgm:t>
    </dgm:pt>
    <dgm:pt modelId="{441920F0-4FEF-4C15-B0B3-FAB1FD6C94E2}" type="parTrans" cxnId="{257BFBB6-EA46-4F88-BB2A-84BE00552D68}">
      <dgm:prSet/>
      <dgm:spPr/>
      <dgm:t>
        <a:bodyPr/>
        <a:lstStyle/>
        <a:p>
          <a:endParaRPr lang="en-US"/>
        </a:p>
      </dgm:t>
    </dgm:pt>
    <dgm:pt modelId="{218EC341-A5CF-4659-9466-3405850266EB}" type="sibTrans" cxnId="{257BFBB6-EA46-4F88-BB2A-84BE00552D68}">
      <dgm:prSet/>
      <dgm:spPr/>
      <dgm:t>
        <a:bodyPr/>
        <a:lstStyle/>
        <a:p>
          <a:endParaRPr lang="en-US"/>
        </a:p>
      </dgm:t>
    </dgm:pt>
    <dgm:pt modelId="{0636E745-169C-47A3-8E8A-361AB44BFC71}">
      <dgm:prSet/>
      <dgm:spPr/>
      <dgm:t>
        <a:bodyPr/>
        <a:lstStyle/>
        <a:p>
          <a:r>
            <a:rPr lang="nl-NL"/>
            <a:t>toegang en kwaliteit van gezondheidszorg</a:t>
          </a:r>
          <a:endParaRPr lang="en-US"/>
        </a:p>
      </dgm:t>
    </dgm:pt>
    <dgm:pt modelId="{4A868BB0-3AED-4C64-9CD5-632E201675F6}" type="parTrans" cxnId="{9AD64E15-41C0-437E-B2D9-9D0267882B66}">
      <dgm:prSet/>
      <dgm:spPr/>
      <dgm:t>
        <a:bodyPr/>
        <a:lstStyle/>
        <a:p>
          <a:endParaRPr lang="en-US"/>
        </a:p>
      </dgm:t>
    </dgm:pt>
    <dgm:pt modelId="{449F0134-6AD1-458F-B85E-43CFEEDCE605}" type="sibTrans" cxnId="{9AD64E15-41C0-437E-B2D9-9D0267882B66}">
      <dgm:prSet/>
      <dgm:spPr/>
      <dgm:t>
        <a:bodyPr/>
        <a:lstStyle/>
        <a:p>
          <a:endParaRPr lang="en-US"/>
        </a:p>
      </dgm:t>
    </dgm:pt>
    <dgm:pt modelId="{8670E334-782A-E74D-801D-2E113C6967ED}" type="pres">
      <dgm:prSet presAssocID="{58FC75AD-F439-45F3-8FA8-B1B6B1BE59C0}" presName="diagram" presStyleCnt="0">
        <dgm:presLayoutVars>
          <dgm:dir/>
          <dgm:resizeHandles val="exact"/>
        </dgm:presLayoutVars>
      </dgm:prSet>
      <dgm:spPr/>
    </dgm:pt>
    <dgm:pt modelId="{34D46DC2-981F-8640-A5FD-C9D2DE4AD877}" type="pres">
      <dgm:prSet presAssocID="{D5C0B80F-A683-4A7A-8154-DAE9BA2BC4AC}" presName="node" presStyleLbl="node1" presStyleIdx="0" presStyleCnt="4">
        <dgm:presLayoutVars>
          <dgm:bulletEnabled val="1"/>
        </dgm:presLayoutVars>
      </dgm:prSet>
      <dgm:spPr/>
    </dgm:pt>
    <dgm:pt modelId="{74246013-4B60-054F-8AEB-823C93B7FDF7}" type="pres">
      <dgm:prSet presAssocID="{AFED738F-5F15-4B05-8007-D2B475126FBB}" presName="sibTrans" presStyleCnt="0"/>
      <dgm:spPr/>
    </dgm:pt>
    <dgm:pt modelId="{82EC9E36-1086-C541-87D4-1CF0978DA5F6}" type="pres">
      <dgm:prSet presAssocID="{451D1533-7C2D-43B1-A28A-E0D6EAFC4C8B}" presName="node" presStyleLbl="node1" presStyleIdx="1" presStyleCnt="4">
        <dgm:presLayoutVars>
          <dgm:bulletEnabled val="1"/>
        </dgm:presLayoutVars>
      </dgm:prSet>
      <dgm:spPr/>
    </dgm:pt>
    <dgm:pt modelId="{3E3852DE-803C-DB48-B7FC-CF006542C5FB}" type="pres">
      <dgm:prSet presAssocID="{2FA92177-FA0F-4D46-8AED-67BFBC1B6AB6}" presName="sibTrans" presStyleCnt="0"/>
      <dgm:spPr/>
    </dgm:pt>
    <dgm:pt modelId="{414F8E98-5005-4948-86C2-6539F729216B}" type="pres">
      <dgm:prSet presAssocID="{5EF26D3F-D8A4-4085-A18A-D40B47A5B235}" presName="node" presStyleLbl="node1" presStyleIdx="2" presStyleCnt="4">
        <dgm:presLayoutVars>
          <dgm:bulletEnabled val="1"/>
        </dgm:presLayoutVars>
      </dgm:prSet>
      <dgm:spPr/>
    </dgm:pt>
    <dgm:pt modelId="{ADAC67F4-E553-404E-AA40-B968724F9360}" type="pres">
      <dgm:prSet presAssocID="{8B08BE30-23E5-4234-8CB8-99AA6E84D9B0}" presName="sibTrans" presStyleCnt="0"/>
      <dgm:spPr/>
    </dgm:pt>
    <dgm:pt modelId="{4322D568-1DC6-3A44-A245-2D24E09C880D}" type="pres">
      <dgm:prSet presAssocID="{36F54317-9396-4926-B1A9-897AF1356034}" presName="node" presStyleLbl="node1" presStyleIdx="3" presStyleCnt="4">
        <dgm:presLayoutVars>
          <dgm:bulletEnabled val="1"/>
        </dgm:presLayoutVars>
      </dgm:prSet>
      <dgm:spPr/>
    </dgm:pt>
  </dgm:ptLst>
  <dgm:cxnLst>
    <dgm:cxn modelId="{AB3EB40B-BCF2-F643-8DC0-05794CFA5633}" type="presOf" srcId="{0636E745-169C-47A3-8E8A-361AB44BFC71}" destId="{4322D568-1DC6-3A44-A245-2D24E09C880D}" srcOrd="0" destOrd="4" presId="urn:microsoft.com/office/officeart/2005/8/layout/default"/>
    <dgm:cxn modelId="{9AD64E15-41C0-437E-B2D9-9D0267882B66}" srcId="{36F54317-9396-4926-B1A9-897AF1356034}" destId="{0636E745-169C-47A3-8E8A-361AB44BFC71}" srcOrd="3" destOrd="0" parTransId="{4A868BB0-3AED-4C64-9CD5-632E201675F6}" sibTransId="{449F0134-6AD1-458F-B85E-43CFEEDCE605}"/>
    <dgm:cxn modelId="{80F6FD19-BBC6-EA4F-8272-35B1AC0E5667}" type="presOf" srcId="{12D7C849-FC0F-4057-9E28-BA359A2355EA}" destId="{4322D568-1DC6-3A44-A245-2D24E09C880D}" srcOrd="0" destOrd="1" presId="urn:microsoft.com/office/officeart/2005/8/layout/default"/>
    <dgm:cxn modelId="{4E037420-7F82-034E-BF8C-BE2A1E120547}" type="presOf" srcId="{38CF7D9F-7F4C-4169-8E7A-3B212E31D935}" destId="{4322D568-1DC6-3A44-A245-2D24E09C880D}" srcOrd="0" destOrd="2" presId="urn:microsoft.com/office/officeart/2005/8/layout/default"/>
    <dgm:cxn modelId="{204BFE41-9CAD-4C9F-8DC5-6BDCAFBD4FBD}" srcId="{58FC75AD-F439-45F3-8FA8-B1B6B1BE59C0}" destId="{36F54317-9396-4926-B1A9-897AF1356034}" srcOrd="3" destOrd="0" parTransId="{4717F7C2-2E17-4E8E-BC0C-DD89D7056314}" sibTransId="{607DE2A5-A3DD-4A69-B0F9-B68AB0FBB899}"/>
    <dgm:cxn modelId="{3D897142-A51A-4541-BA56-2C1FBC0E4F14}" type="presOf" srcId="{36F54317-9396-4926-B1A9-897AF1356034}" destId="{4322D568-1DC6-3A44-A245-2D24E09C880D}" srcOrd="0" destOrd="0" presId="urn:microsoft.com/office/officeart/2005/8/layout/default"/>
    <dgm:cxn modelId="{75D94489-CBE0-4ECE-8A59-8847145C8E64}" srcId="{58FC75AD-F439-45F3-8FA8-B1B6B1BE59C0}" destId="{D5C0B80F-A683-4A7A-8154-DAE9BA2BC4AC}" srcOrd="0" destOrd="0" parTransId="{40D6B666-0156-43E8-B6E2-DE632CC7B89E}" sibTransId="{AFED738F-5F15-4B05-8007-D2B475126FBB}"/>
    <dgm:cxn modelId="{27740D8D-870F-1143-8BCA-29E82AD57F54}" type="presOf" srcId="{D5C0B80F-A683-4A7A-8154-DAE9BA2BC4AC}" destId="{34D46DC2-981F-8640-A5FD-C9D2DE4AD877}" srcOrd="0" destOrd="0" presId="urn:microsoft.com/office/officeart/2005/8/layout/default"/>
    <dgm:cxn modelId="{F7B68EA3-9DBB-4865-8E6E-8AC098C25AD2}" srcId="{58FC75AD-F439-45F3-8FA8-B1B6B1BE59C0}" destId="{451D1533-7C2D-43B1-A28A-E0D6EAFC4C8B}" srcOrd="1" destOrd="0" parTransId="{43716EE7-B9F7-45C1-86EE-C28D53EA6C49}" sibTransId="{2FA92177-FA0F-4D46-8AED-67BFBC1B6AB6}"/>
    <dgm:cxn modelId="{FD81BCA8-7CCA-1543-810D-524F87CD777E}" type="presOf" srcId="{58FC75AD-F439-45F3-8FA8-B1B6B1BE59C0}" destId="{8670E334-782A-E74D-801D-2E113C6967ED}" srcOrd="0" destOrd="0" presId="urn:microsoft.com/office/officeart/2005/8/layout/default"/>
    <dgm:cxn modelId="{A1317CA9-AEAD-2540-8C82-6B00D6A24976}" type="presOf" srcId="{F9E88855-3934-4EA6-A078-8B512D5EC29D}" destId="{4322D568-1DC6-3A44-A245-2D24E09C880D}" srcOrd="0" destOrd="3" presId="urn:microsoft.com/office/officeart/2005/8/layout/default"/>
    <dgm:cxn modelId="{BD89A7A9-AAB3-4A55-AF8F-06510B69FC05}" srcId="{36F54317-9396-4926-B1A9-897AF1356034}" destId="{38CF7D9F-7F4C-4169-8E7A-3B212E31D935}" srcOrd="1" destOrd="0" parTransId="{9513AFED-35E8-4356-81DD-8DA7C84C01ED}" sibTransId="{BD7EE27B-F4E3-4FA9-A22D-19BA5F52E20E}"/>
    <dgm:cxn modelId="{257BFBB6-EA46-4F88-BB2A-84BE00552D68}" srcId="{36F54317-9396-4926-B1A9-897AF1356034}" destId="{F9E88855-3934-4EA6-A078-8B512D5EC29D}" srcOrd="2" destOrd="0" parTransId="{441920F0-4FEF-4C15-B0B3-FAB1FD6C94E2}" sibTransId="{218EC341-A5CF-4659-9466-3405850266EB}"/>
    <dgm:cxn modelId="{EBF8A5C5-DAD6-4673-B004-5ED4DDBEEFA2}" srcId="{58FC75AD-F439-45F3-8FA8-B1B6B1BE59C0}" destId="{5EF26D3F-D8A4-4085-A18A-D40B47A5B235}" srcOrd="2" destOrd="0" parTransId="{D6C15693-04DE-4D07-8819-FBE43F3628A6}" sibTransId="{8B08BE30-23E5-4234-8CB8-99AA6E84D9B0}"/>
    <dgm:cxn modelId="{DAAE39CE-202C-9046-ACC0-33ED6BD11997}" type="presOf" srcId="{5EF26D3F-D8A4-4085-A18A-D40B47A5B235}" destId="{414F8E98-5005-4948-86C2-6539F729216B}" srcOrd="0" destOrd="0" presId="urn:microsoft.com/office/officeart/2005/8/layout/default"/>
    <dgm:cxn modelId="{807CA2F6-E644-4B39-8702-3BFE95419F78}" srcId="{36F54317-9396-4926-B1A9-897AF1356034}" destId="{12D7C849-FC0F-4057-9E28-BA359A2355EA}" srcOrd="0" destOrd="0" parTransId="{07EBCC56-BED8-4D35-912B-7D0F447AD5DF}" sibTransId="{F27DB168-BF11-4648-A681-716553E5FCA7}"/>
    <dgm:cxn modelId="{9F98C9F6-9727-1D45-9E38-68481C8B3F57}" type="presOf" srcId="{451D1533-7C2D-43B1-A28A-E0D6EAFC4C8B}" destId="{82EC9E36-1086-C541-87D4-1CF0978DA5F6}" srcOrd="0" destOrd="0" presId="urn:microsoft.com/office/officeart/2005/8/layout/default"/>
    <dgm:cxn modelId="{C2C4939C-5CD3-2844-A39D-643669865626}" type="presParOf" srcId="{8670E334-782A-E74D-801D-2E113C6967ED}" destId="{34D46DC2-981F-8640-A5FD-C9D2DE4AD877}" srcOrd="0" destOrd="0" presId="urn:microsoft.com/office/officeart/2005/8/layout/default"/>
    <dgm:cxn modelId="{C5414A13-57D8-EB46-A9F8-06BAFF819BCE}" type="presParOf" srcId="{8670E334-782A-E74D-801D-2E113C6967ED}" destId="{74246013-4B60-054F-8AEB-823C93B7FDF7}" srcOrd="1" destOrd="0" presId="urn:microsoft.com/office/officeart/2005/8/layout/default"/>
    <dgm:cxn modelId="{849FCAC8-C24D-B948-9E16-CBEA4F83C2B4}" type="presParOf" srcId="{8670E334-782A-E74D-801D-2E113C6967ED}" destId="{82EC9E36-1086-C541-87D4-1CF0978DA5F6}" srcOrd="2" destOrd="0" presId="urn:microsoft.com/office/officeart/2005/8/layout/default"/>
    <dgm:cxn modelId="{3872B454-1E45-E640-8934-D2BD5920D652}" type="presParOf" srcId="{8670E334-782A-E74D-801D-2E113C6967ED}" destId="{3E3852DE-803C-DB48-B7FC-CF006542C5FB}" srcOrd="3" destOrd="0" presId="urn:microsoft.com/office/officeart/2005/8/layout/default"/>
    <dgm:cxn modelId="{CC035FE4-192B-6243-BAD6-8CDE58C1CDE5}" type="presParOf" srcId="{8670E334-782A-E74D-801D-2E113C6967ED}" destId="{414F8E98-5005-4948-86C2-6539F729216B}" srcOrd="4" destOrd="0" presId="urn:microsoft.com/office/officeart/2005/8/layout/default"/>
    <dgm:cxn modelId="{71E5CA98-9448-594B-B73E-0FC8F04EC012}" type="presParOf" srcId="{8670E334-782A-E74D-801D-2E113C6967ED}" destId="{ADAC67F4-E553-404E-AA40-B968724F9360}" srcOrd="5" destOrd="0" presId="urn:microsoft.com/office/officeart/2005/8/layout/default"/>
    <dgm:cxn modelId="{836D3336-8F61-BF4F-B872-34F9258BF767}" type="presParOf" srcId="{8670E334-782A-E74D-801D-2E113C6967ED}" destId="{4322D568-1DC6-3A44-A245-2D24E09C880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EA502-A094-9A42-873E-4986E27BA4EC}">
      <dsp:nvSpPr>
        <dsp:cNvPr id="0" name=""/>
        <dsp:cNvSpPr/>
      </dsp:nvSpPr>
      <dsp:spPr>
        <a:xfrm>
          <a:off x="1283" y="673807"/>
          <a:ext cx="5006206" cy="30037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nl-NL" sz="4700" kern="1200"/>
            <a:t>Artikel supermarkt vol zoete producten speciaal voor kinderen</a:t>
          </a:r>
          <a:endParaRPr lang="en-US" sz="4700" kern="1200"/>
        </a:p>
      </dsp:txBody>
      <dsp:txXfrm>
        <a:off x="1283" y="673807"/>
        <a:ext cx="5006206" cy="3003723"/>
      </dsp:txXfrm>
    </dsp:sp>
    <dsp:sp modelId="{8D09C72D-3393-DA46-AE20-CFF2CB825594}">
      <dsp:nvSpPr>
        <dsp:cNvPr id="0" name=""/>
        <dsp:cNvSpPr/>
      </dsp:nvSpPr>
      <dsp:spPr>
        <a:xfrm>
          <a:off x="5508110" y="673807"/>
          <a:ext cx="5006206" cy="300372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nl-NL" sz="4700" kern="1200"/>
            <a:t>Kinderen in een groene omgeving hoger IQ</a:t>
          </a:r>
          <a:endParaRPr lang="en-US" sz="4700" kern="1200"/>
        </a:p>
      </dsp:txBody>
      <dsp:txXfrm>
        <a:off x="5508110" y="673807"/>
        <a:ext cx="5006206" cy="300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8C84-FC9D-DE49-8583-FE779D47DFAD}">
      <dsp:nvSpPr>
        <dsp:cNvPr id="0" name=""/>
        <dsp:cNvSpPr/>
      </dsp:nvSpPr>
      <dsp:spPr>
        <a:xfrm>
          <a:off x="0" y="31687"/>
          <a:ext cx="10515600" cy="926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nl-NL" sz="3600" kern="1200" dirty="0"/>
            <a:t>Op welke niveaus voorlichting en educatie?</a:t>
          </a:r>
          <a:endParaRPr lang="en-US" sz="3600" kern="1200" dirty="0"/>
        </a:p>
      </dsp:txBody>
      <dsp:txXfrm>
        <a:off x="45235" y="76922"/>
        <a:ext cx="10425130" cy="836170"/>
      </dsp:txXfrm>
    </dsp:sp>
    <dsp:sp modelId="{DCCA952F-A319-9248-967B-C48B6B3F5A4E}">
      <dsp:nvSpPr>
        <dsp:cNvPr id="0" name=""/>
        <dsp:cNvSpPr/>
      </dsp:nvSpPr>
      <dsp:spPr>
        <a:xfrm>
          <a:off x="0" y="1062007"/>
          <a:ext cx="10515600" cy="92664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dirty="0"/>
            <a:t>Doel?</a:t>
          </a:r>
        </a:p>
      </dsp:txBody>
      <dsp:txXfrm>
        <a:off x="45235" y="1107242"/>
        <a:ext cx="10425130" cy="836170"/>
      </dsp:txXfrm>
    </dsp:sp>
    <dsp:sp modelId="{D3EF615D-0859-354B-914F-ED6ECD7C64E8}">
      <dsp:nvSpPr>
        <dsp:cNvPr id="0" name=""/>
        <dsp:cNvSpPr/>
      </dsp:nvSpPr>
      <dsp:spPr>
        <a:xfrm>
          <a:off x="0" y="2092327"/>
          <a:ext cx="10515600" cy="92664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dirty="0"/>
            <a:t>Direct </a:t>
          </a:r>
          <a:r>
            <a:rPr lang="en-US" sz="3600" kern="1200" dirty="0" err="1"/>
            <a:t>en</a:t>
          </a:r>
          <a:r>
            <a:rPr lang="en-US" sz="3600" kern="1200" dirty="0"/>
            <a:t> indirect?</a:t>
          </a:r>
        </a:p>
      </dsp:txBody>
      <dsp:txXfrm>
        <a:off x="45235" y="2137562"/>
        <a:ext cx="10425130" cy="836170"/>
      </dsp:txXfrm>
    </dsp:sp>
    <dsp:sp modelId="{18924FD6-943A-9440-84A7-D7A010DD79E6}">
      <dsp:nvSpPr>
        <dsp:cNvPr id="0" name=""/>
        <dsp:cNvSpPr/>
      </dsp:nvSpPr>
      <dsp:spPr>
        <a:xfrm>
          <a:off x="0" y="3122647"/>
          <a:ext cx="10515600" cy="9266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100000"/>
            </a:lnSpc>
            <a:spcBef>
              <a:spcPct val="0"/>
            </a:spcBef>
            <a:spcAft>
              <a:spcPct val="35000"/>
            </a:spcAft>
            <a:buNone/>
          </a:pPr>
          <a:r>
            <a:rPr lang="en-US" sz="3600" kern="1200" dirty="0" err="1"/>
            <a:t>Relatie</a:t>
          </a:r>
          <a:r>
            <a:rPr lang="en-US" sz="3600" kern="1200" dirty="0"/>
            <a:t> </a:t>
          </a:r>
          <a:r>
            <a:rPr lang="en-US" sz="3600" kern="1200" dirty="0" err="1"/>
            <a:t>naar</a:t>
          </a:r>
          <a:r>
            <a:rPr lang="en-US" sz="3600" kern="1200" dirty="0"/>
            <a:t> </a:t>
          </a:r>
          <a:r>
            <a:rPr lang="en-US" sz="3600" kern="1200" dirty="0" err="1"/>
            <a:t>gedragsmodellen</a:t>
          </a:r>
          <a:endParaRPr lang="en-US" sz="3600" kern="1200" dirty="0"/>
        </a:p>
      </dsp:txBody>
      <dsp:txXfrm>
        <a:off x="45235" y="3167882"/>
        <a:ext cx="10425130" cy="8361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21A1-60B0-DE4F-B8C4-4765AF0639AF}">
      <dsp:nvSpPr>
        <dsp:cNvPr id="0" name=""/>
        <dsp:cNvSpPr/>
      </dsp:nvSpPr>
      <dsp:spPr>
        <a:xfrm>
          <a:off x="0" y="425592"/>
          <a:ext cx="6513603" cy="1647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De Wet publieke gezondheid regelt de organisatie van de openbare gezondheidszorg, de bestrijding van infectieziektecrises en de isolatie van personen/vervoermiddelen die internationaal gezondheidsgevaren kunnen opleveren. Ook regelt de wet de jeugd- en ouderengezondheidszorg. De Wet publieke gezondheid vervangt sinds 2008 de </a:t>
          </a:r>
          <a:r>
            <a:rPr lang="nl-NL" sz="1600" kern="1200" dirty="0" err="1"/>
            <a:t>Infectieziektenwet</a:t>
          </a:r>
          <a:r>
            <a:rPr lang="nl-NL" sz="1600" kern="1200" dirty="0"/>
            <a:t>, de Wet collectieve preventie volksgezondheid en de Quarantainewet</a:t>
          </a:r>
          <a:endParaRPr lang="en-US" sz="1600" kern="1200" dirty="0"/>
        </a:p>
      </dsp:txBody>
      <dsp:txXfrm>
        <a:off x="80417" y="506009"/>
        <a:ext cx="6352769" cy="1486526"/>
      </dsp:txXfrm>
    </dsp:sp>
    <dsp:sp modelId="{C9A83020-9EB1-674F-B0FD-A9CD7AFBA424}">
      <dsp:nvSpPr>
        <dsp:cNvPr id="0" name=""/>
        <dsp:cNvSpPr/>
      </dsp:nvSpPr>
      <dsp:spPr>
        <a:xfrm>
          <a:off x="0" y="2119032"/>
          <a:ext cx="6513603" cy="16473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0" i="0" u="none" kern="1200" dirty="0"/>
            <a:t>De definitie van publieke gezondheidszorg in de </a:t>
          </a:r>
          <a:r>
            <a:rPr lang="nl-NL" sz="1600" b="0" i="0" u="none" kern="1200" dirty="0" err="1"/>
            <a:t>Wpg</a:t>
          </a:r>
          <a:r>
            <a:rPr lang="nl-NL" sz="1600" b="0" i="0" u="none" kern="1200" dirty="0"/>
            <a:t> luidt ‘gezondheid beschermende en gezondheid bevorderende maatregelen voor de bevolking of specifieke groepen daaruit, waaronder begrepen het voorkómen en het vroegtijdig opsporen van ziekten.’</a:t>
          </a:r>
          <a:endParaRPr lang="nl-NL" sz="1600" kern="1200" dirty="0"/>
        </a:p>
      </dsp:txBody>
      <dsp:txXfrm>
        <a:off x="80417" y="2199449"/>
        <a:ext cx="6352769" cy="1486526"/>
      </dsp:txXfrm>
    </dsp:sp>
    <dsp:sp modelId="{57299A19-CDB5-1440-8EC4-FD6C45240A80}">
      <dsp:nvSpPr>
        <dsp:cNvPr id="0" name=""/>
        <dsp:cNvSpPr/>
      </dsp:nvSpPr>
      <dsp:spPr>
        <a:xfrm>
          <a:off x="0" y="3812473"/>
          <a:ext cx="6513603" cy="16473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Uitvoering van deze wet door een scala aan partijen, maar is altijd GGD (gemeentelijke gewestelijke gezondheidsdienst)</a:t>
          </a:r>
          <a:endParaRPr lang="en-US" sz="1600" kern="1200" dirty="0"/>
        </a:p>
      </dsp:txBody>
      <dsp:txXfrm>
        <a:off x="80417" y="3892890"/>
        <a:ext cx="6352769" cy="14865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99586-808E-DA42-9874-7B8006A5E730}">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6AAA3-0FC1-F84B-A48C-0234BBD6058B}">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Faciliterende voorlichting</a:t>
          </a:r>
          <a:endParaRPr lang="en-US" sz="5400" kern="1200"/>
        </a:p>
      </dsp:txBody>
      <dsp:txXfrm>
        <a:off x="678914" y="525899"/>
        <a:ext cx="4067491" cy="2525499"/>
      </dsp:txXfrm>
    </dsp:sp>
    <dsp:sp modelId="{53309EE7-9217-4A47-8F94-542A39FD1950}">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6A7F4-6026-444E-B467-D3DFE0477A15}">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Intentionele voorlichting</a:t>
          </a:r>
          <a:endParaRPr lang="en-US" sz="5400" kern="1200"/>
        </a:p>
      </dsp:txBody>
      <dsp:txXfrm>
        <a:off x="5842357" y="525899"/>
        <a:ext cx="4067491" cy="2525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9090-88BA-42B2-956A-D2F6C8613252}">
      <dsp:nvSpPr>
        <dsp:cNvPr id="0" name=""/>
        <dsp:cNvSpPr/>
      </dsp:nvSpPr>
      <dsp:spPr>
        <a:xfrm>
          <a:off x="212335"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2DC0E-598B-44BA-8E7D-315D4E336EF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9A0A7-5A64-47C1-91D9-E52D7BD9492D}">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Attitude</a:t>
          </a:r>
          <a:r>
            <a:rPr lang="nl-NL" sz="1300" kern="1200" dirty="0"/>
            <a:t> opvattingen gebaseerd op bijvoorbeeld kennis, ervaringen en voorbeelden van anderen.</a:t>
          </a:r>
          <a:endParaRPr lang="en-US" sz="1300" kern="1200" dirty="0"/>
        </a:p>
      </dsp:txBody>
      <dsp:txXfrm>
        <a:off x="1834517" y="469890"/>
        <a:ext cx="3148942" cy="1335915"/>
      </dsp:txXfrm>
    </dsp:sp>
    <dsp:sp modelId="{1F90144B-D1DF-419A-9117-5D7C7D0272CD}">
      <dsp:nvSpPr>
        <dsp:cNvPr id="0" name=""/>
        <dsp:cNvSpPr/>
      </dsp:nvSpPr>
      <dsp:spPr>
        <a:xfrm>
          <a:off x="5532139"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066EE-0523-4929-A257-A01CC6EDFFD9}">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6F210-FEA1-4F1E-8514-E2A06ADE4239}">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Sociale invloed </a:t>
          </a:r>
          <a:r>
            <a:rPr lang="nl-NL" sz="1300" kern="1200" dirty="0"/>
            <a:t>is de invloed of sociale norm die anderen uitoefenen om bepaalde gedragingen wel of niet te vertonen. De invloed van groepen waartoe de persoon behoort en de drang om zich aan te passen, is hier zeker een belangrijke factor.</a:t>
          </a:r>
          <a:endParaRPr lang="en-US" sz="1300" kern="1200" dirty="0"/>
        </a:p>
      </dsp:txBody>
      <dsp:txXfrm>
        <a:off x="7154322" y="469890"/>
        <a:ext cx="3148942" cy="1335915"/>
      </dsp:txXfrm>
    </dsp:sp>
    <dsp:sp modelId="{76CCBB33-DD41-48B9-B22D-62FD552BF8DA}">
      <dsp:nvSpPr>
        <dsp:cNvPr id="0" name=""/>
        <dsp:cNvSpPr/>
      </dsp:nvSpPr>
      <dsp:spPr>
        <a:xfrm>
          <a:off x="212335"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2F646-CB30-42B1-B56E-08ACC1D2F8A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611AFC-4D1F-4D30-B677-C5374EDDD28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Eigen effectiviteit </a:t>
          </a:r>
          <a:r>
            <a:rPr lang="nl-NL" sz="1300" kern="1200"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sz="1300" kern="1200" dirty="0"/>
        </a:p>
      </dsp:txBody>
      <dsp:txXfrm>
        <a:off x="1834517" y="2545532"/>
        <a:ext cx="3148942" cy="1335915"/>
      </dsp:txXfrm>
    </dsp:sp>
    <dsp:sp modelId="{654CA5BE-A8A4-4657-9E63-24C1A2E8DEA2}">
      <dsp:nvSpPr>
        <dsp:cNvPr id="0" name=""/>
        <dsp:cNvSpPr/>
      </dsp:nvSpPr>
      <dsp:spPr>
        <a:xfrm>
          <a:off x="5532139"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F1DE6-243E-463D-A8AA-86982E4BA633}">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C5778-3BFA-49F5-A8B3-8751224A7CC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355600">
            <a:lnSpc>
              <a:spcPct val="90000"/>
            </a:lnSpc>
            <a:spcBef>
              <a:spcPct val="0"/>
            </a:spcBef>
            <a:spcAft>
              <a:spcPct val="35000"/>
            </a:spcAft>
            <a:buNone/>
          </a:pPr>
          <a:r>
            <a:rPr lang="nl-NL" sz="800" kern="1200" dirty="0"/>
            <a:t>Bron::</a:t>
          </a:r>
          <a:r>
            <a:rPr lang="nl-NL" sz="800" kern="1200" dirty="0" err="1"/>
            <a:t>https</a:t>
          </a:r>
          <a:r>
            <a:rPr lang="nl-NL" sz="800" kern="1200" dirty="0"/>
            <a:t>://educatie-en-</a:t>
          </a:r>
          <a:r>
            <a:rPr lang="nl-NL" sz="800" kern="1200" dirty="0" err="1"/>
            <a:t>school.infonu.nl</a:t>
          </a:r>
          <a:r>
            <a:rPr lang="nl-NL" sz="800" kern="1200" dirty="0"/>
            <a:t>/methodiek/41551-de-gvo-cyclus-en-het-ase-model.html</a:t>
          </a:r>
        </a:p>
        <a:p>
          <a:pPr marL="0" lvl="0" indent="0" algn="l" defTabSz="355600">
            <a:lnSpc>
              <a:spcPct val="90000"/>
            </a:lnSpc>
            <a:spcBef>
              <a:spcPct val="0"/>
            </a:spcBef>
            <a:spcAft>
              <a:spcPct val="35000"/>
            </a:spcAft>
            <a:buNone/>
          </a:pPr>
          <a:endParaRPr lang="en-US" sz="800" kern="1200" dirty="0"/>
        </a:p>
      </dsp:txBody>
      <dsp:txXfrm>
        <a:off x="7154322" y="2545532"/>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FD8BE-DA3D-401D-95A7-2D1D9235E7C2}">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814CD-A6C6-451C-8E1B-7D85D0559AD4}">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F6227F-4B85-442E-933D-9886170C7A6E}">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Integraal – met zoveel mogelijk betrokkenen samen</a:t>
          </a:r>
          <a:endParaRPr lang="en-US" sz="2200" kern="1200"/>
        </a:p>
      </dsp:txBody>
      <dsp:txXfrm>
        <a:off x="1429899" y="2442"/>
        <a:ext cx="5083704" cy="1238008"/>
      </dsp:txXfrm>
    </dsp:sp>
    <dsp:sp modelId="{84ABD3C8-FDB6-4DA9-97CF-4CC74CE89791}">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897579-C285-497A-9B83-E5E6C06AC7E5}">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9403C-12AF-4D6E-9C76-35CBFB66CF40}">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dirty="0"/>
            <a:t>Participatie van bewoners en versterken van eigen kracht</a:t>
          </a:r>
          <a:endParaRPr lang="en-US" sz="2200" kern="1200" dirty="0"/>
        </a:p>
      </dsp:txBody>
      <dsp:txXfrm>
        <a:off x="1429899" y="1549953"/>
        <a:ext cx="5083704" cy="1238008"/>
      </dsp:txXfrm>
    </dsp:sp>
    <dsp:sp modelId="{2A5630FA-0FE1-4BF3-A64C-B2B78276A21A}">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D09C4-7051-401D-862E-114B3F738BFC}">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F0CB48-0D61-4B41-B3F6-A2F765C8CDC2}">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Lokale professionals werken samen met bewoners en partners uit meerdere sectoren</a:t>
          </a:r>
          <a:endParaRPr lang="en-US" sz="2200" kern="1200"/>
        </a:p>
      </dsp:txBody>
      <dsp:txXfrm>
        <a:off x="1429899" y="3097464"/>
        <a:ext cx="5083704" cy="1238008"/>
      </dsp:txXfrm>
    </dsp:sp>
    <dsp:sp modelId="{F8395A94-80FD-4C8A-993D-63F247D18FF7}">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F48EC9-E626-47BD-9BC9-E23021E5635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04405E-91DD-443A-979E-757CCB319EF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nl-NL" sz="2200" kern="1200"/>
            <a:t>Structurele aanpak, gericht op gezonde leefstijl en een gezonde leefomgeving</a:t>
          </a:r>
          <a:endParaRPr lang="en-US" sz="2200" kern="1200"/>
        </a:p>
      </dsp:txBody>
      <dsp:txXfrm>
        <a:off x="1429899" y="4644974"/>
        <a:ext cx="5083704" cy="1238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46DC2-981F-8640-A5FD-C9D2DE4AD877}">
      <dsp:nvSpPr>
        <dsp:cNvPr id="0" name=""/>
        <dsp:cNvSpPr/>
      </dsp:nvSpPr>
      <dsp:spPr>
        <a:xfrm>
          <a:off x="795" y="927089"/>
          <a:ext cx="3100958" cy="18605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Wijkgerichte gezondheidsbevordering richt zich vaak op mensen in aandachtswijken. </a:t>
          </a:r>
          <a:endParaRPr lang="en-US" sz="1800" kern="1200"/>
        </a:p>
      </dsp:txBody>
      <dsp:txXfrm>
        <a:off x="795" y="927089"/>
        <a:ext cx="3100958" cy="1860575"/>
      </dsp:txXfrm>
    </dsp:sp>
    <dsp:sp modelId="{82EC9E36-1086-C541-87D4-1CF0978DA5F6}">
      <dsp:nvSpPr>
        <dsp:cNvPr id="0" name=""/>
        <dsp:cNvSpPr/>
      </dsp:nvSpPr>
      <dsp:spPr>
        <a:xfrm>
          <a:off x="3411849" y="927089"/>
          <a:ext cx="3100958" cy="1860575"/>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Het gaat veelal om mensen met een lage sociaal economische status (SES) en met gezondheidsachterstanden (laagopgeleiden, niet-westerse allochtonen)</a:t>
          </a:r>
          <a:endParaRPr lang="en-US" sz="1800" kern="1200"/>
        </a:p>
      </dsp:txBody>
      <dsp:txXfrm>
        <a:off x="3411849" y="927089"/>
        <a:ext cx="3100958" cy="1860575"/>
      </dsp:txXfrm>
    </dsp:sp>
    <dsp:sp modelId="{414F8E98-5005-4948-86C2-6539F729216B}">
      <dsp:nvSpPr>
        <dsp:cNvPr id="0" name=""/>
        <dsp:cNvSpPr/>
      </dsp:nvSpPr>
      <dsp:spPr>
        <a:xfrm>
          <a:off x="795" y="3097760"/>
          <a:ext cx="3100958" cy="1860575"/>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a:t>In deze wijken zijn problemen rond wonen, werken, leren, integreren en veiligheid. </a:t>
          </a:r>
          <a:endParaRPr lang="en-US" sz="1800" kern="1200"/>
        </a:p>
      </dsp:txBody>
      <dsp:txXfrm>
        <a:off x="795" y="3097760"/>
        <a:ext cx="3100958" cy="1860575"/>
      </dsp:txXfrm>
    </dsp:sp>
    <dsp:sp modelId="{4322D568-1DC6-3A44-A245-2D24E09C880D}">
      <dsp:nvSpPr>
        <dsp:cNvPr id="0" name=""/>
        <dsp:cNvSpPr/>
      </dsp:nvSpPr>
      <dsp:spPr>
        <a:xfrm>
          <a:off x="3411849" y="3097760"/>
          <a:ext cx="3100958" cy="18605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nl-NL" sz="1800" kern="1200"/>
            <a:t>Er is actie nodig op vier punten: </a:t>
          </a:r>
          <a:endParaRPr lang="en-US" sz="1800" kern="1200"/>
        </a:p>
        <a:p>
          <a:pPr marL="114300" lvl="1" indent="-114300" algn="l" defTabSz="622300">
            <a:lnSpc>
              <a:spcPct val="90000"/>
            </a:lnSpc>
            <a:spcBef>
              <a:spcPct val="0"/>
            </a:spcBef>
            <a:spcAft>
              <a:spcPct val="15000"/>
            </a:spcAft>
            <a:buChar char="•"/>
          </a:pPr>
          <a:r>
            <a:rPr lang="nl-NL" sz="1400" kern="1200"/>
            <a:t>Leefstijl</a:t>
          </a:r>
          <a:endParaRPr lang="en-US" sz="1400" kern="1200"/>
        </a:p>
        <a:p>
          <a:pPr marL="114300" lvl="1" indent="-114300" algn="l" defTabSz="622300">
            <a:lnSpc>
              <a:spcPct val="90000"/>
            </a:lnSpc>
            <a:spcBef>
              <a:spcPct val="0"/>
            </a:spcBef>
            <a:spcAft>
              <a:spcPct val="15000"/>
            </a:spcAft>
            <a:buChar char="•"/>
          </a:pPr>
          <a:r>
            <a:rPr lang="nl-NL" sz="1400" kern="1200"/>
            <a:t>opleiding en inkomen</a:t>
          </a:r>
          <a:endParaRPr lang="en-US" sz="1400" kern="1200"/>
        </a:p>
        <a:p>
          <a:pPr marL="114300" lvl="1" indent="-114300" algn="l" defTabSz="622300">
            <a:lnSpc>
              <a:spcPct val="90000"/>
            </a:lnSpc>
            <a:spcBef>
              <a:spcPct val="0"/>
            </a:spcBef>
            <a:spcAft>
              <a:spcPct val="15000"/>
            </a:spcAft>
            <a:buChar char="•"/>
          </a:pPr>
          <a:r>
            <a:rPr lang="nl-NL" sz="1400" kern="1200"/>
            <a:t>woon- en werkomstandigheden</a:t>
          </a:r>
          <a:endParaRPr lang="en-US" sz="1400" kern="1200"/>
        </a:p>
        <a:p>
          <a:pPr marL="114300" lvl="1" indent="-114300" algn="l" defTabSz="622300">
            <a:lnSpc>
              <a:spcPct val="90000"/>
            </a:lnSpc>
            <a:spcBef>
              <a:spcPct val="0"/>
            </a:spcBef>
            <a:spcAft>
              <a:spcPct val="15000"/>
            </a:spcAft>
            <a:buChar char="•"/>
          </a:pPr>
          <a:r>
            <a:rPr lang="nl-NL" sz="1400" kern="1200"/>
            <a:t>toegang en kwaliteit van gezondheidszorg</a:t>
          </a:r>
          <a:endParaRPr lang="en-US" sz="1400" kern="1200"/>
        </a:p>
      </dsp:txBody>
      <dsp:txXfrm>
        <a:off x="3411849" y="3097760"/>
        <a:ext cx="3100958" cy="18605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01798-1C0C-B547-A78E-45C0D154D6FE}" type="datetimeFigureOut">
              <a:rPr lang="nl-NL" smtClean="0"/>
              <a:t>09-09-20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F6895A-B4CC-BE45-89FF-FC0E115856E9}" type="slidenum">
              <a:rPr lang="nl-NL" smtClean="0"/>
              <a:t>‹nr.›</a:t>
            </a:fld>
            <a:endParaRPr lang="nl-NL"/>
          </a:p>
        </p:txBody>
      </p:sp>
    </p:spTree>
    <p:extLst>
      <p:ext uri="{BB962C8B-B14F-4D97-AF65-F5344CB8AC3E}">
        <p14:creationId xmlns:p14="http://schemas.microsoft.com/office/powerpoint/2010/main" val="335665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1</a:t>
            </a:fld>
            <a:endParaRPr lang="nl-NL"/>
          </a:p>
        </p:txBody>
      </p:sp>
    </p:spTree>
    <p:extLst>
      <p:ext uri="{BB962C8B-B14F-4D97-AF65-F5344CB8AC3E}">
        <p14:creationId xmlns:p14="http://schemas.microsoft.com/office/powerpoint/2010/main" val="284483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2</a:t>
            </a:fld>
            <a:endParaRPr lang="nl-NL"/>
          </a:p>
        </p:txBody>
      </p:sp>
    </p:spTree>
    <p:extLst>
      <p:ext uri="{BB962C8B-B14F-4D97-AF65-F5344CB8AC3E}">
        <p14:creationId xmlns:p14="http://schemas.microsoft.com/office/powerpoint/2010/main" val="199680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4</a:t>
            </a:fld>
            <a:endParaRPr lang="nl-NL"/>
          </a:p>
        </p:txBody>
      </p:sp>
    </p:spTree>
    <p:extLst>
      <p:ext uri="{BB962C8B-B14F-4D97-AF65-F5344CB8AC3E}">
        <p14:creationId xmlns:p14="http://schemas.microsoft.com/office/powerpoint/2010/main" val="404848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10</a:t>
            </a:fld>
            <a:endParaRPr lang="nl-NL"/>
          </a:p>
        </p:txBody>
      </p:sp>
    </p:spTree>
    <p:extLst>
      <p:ext uri="{BB962C8B-B14F-4D97-AF65-F5344CB8AC3E}">
        <p14:creationId xmlns:p14="http://schemas.microsoft.com/office/powerpoint/2010/main" val="1618458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13</a:t>
            </a:fld>
            <a:endParaRPr lang="nl-NL"/>
          </a:p>
        </p:txBody>
      </p:sp>
    </p:spTree>
    <p:extLst>
      <p:ext uri="{BB962C8B-B14F-4D97-AF65-F5344CB8AC3E}">
        <p14:creationId xmlns:p14="http://schemas.microsoft.com/office/powerpoint/2010/main" val="381681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5F6895A-B4CC-BE45-89FF-FC0E115856E9}" type="slidenum">
              <a:rPr lang="nl-NL" smtClean="0"/>
              <a:t>34</a:t>
            </a:fld>
            <a:endParaRPr lang="nl-NL"/>
          </a:p>
        </p:txBody>
      </p:sp>
    </p:spTree>
    <p:extLst>
      <p:ext uri="{BB962C8B-B14F-4D97-AF65-F5344CB8AC3E}">
        <p14:creationId xmlns:p14="http://schemas.microsoft.com/office/powerpoint/2010/main" val="10831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35</a:t>
            </a:fld>
            <a:endParaRPr lang="nl-NL"/>
          </a:p>
        </p:txBody>
      </p:sp>
    </p:spTree>
    <p:extLst>
      <p:ext uri="{BB962C8B-B14F-4D97-AF65-F5344CB8AC3E}">
        <p14:creationId xmlns:p14="http://schemas.microsoft.com/office/powerpoint/2010/main" val="329181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a:t>
            </a:r>
            <a:r>
              <a:rPr lang="nl-NL" dirty="0" err="1"/>
              <a:t>oudereren</a:t>
            </a:r>
            <a:r>
              <a:rPr lang="nl-NL" dirty="0"/>
              <a:t> botbreuken.</a:t>
            </a:r>
          </a:p>
        </p:txBody>
      </p:sp>
      <p:sp>
        <p:nvSpPr>
          <p:cNvPr id="4" name="Tijdelijke aanduiding voor dianummer 3"/>
          <p:cNvSpPr>
            <a:spLocks noGrp="1"/>
          </p:cNvSpPr>
          <p:nvPr>
            <p:ph type="sldNum" sz="quarter" idx="5"/>
          </p:nvPr>
        </p:nvSpPr>
        <p:spPr/>
        <p:txBody>
          <a:bodyPr/>
          <a:lstStyle/>
          <a:p>
            <a:fld id="{753E7C2F-52BD-DF45-BD4B-943437DEF82D}" type="slidenum">
              <a:rPr lang="nl-NL" smtClean="0"/>
              <a:t>36</a:t>
            </a:fld>
            <a:endParaRPr lang="nl-NL"/>
          </a:p>
        </p:txBody>
      </p:sp>
    </p:spTree>
    <p:extLst>
      <p:ext uri="{BB962C8B-B14F-4D97-AF65-F5344CB8AC3E}">
        <p14:creationId xmlns:p14="http://schemas.microsoft.com/office/powerpoint/2010/main" val="8790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0949C-4E26-DE48-AF6A-BDFF0DFAAB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0EA81C2-1C54-DC41-AA4D-A79994C55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3F28A3-B53A-794E-80E4-FFAC54454A0E}"/>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29084AA9-C905-5E49-9366-A64693A849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0CD96-1685-F049-81DA-B273F5DB1DC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61751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DC1BC-FC25-0246-8B72-BDCD3B2F25C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553C80-DC8E-9144-9020-BAA0EDCBF2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3E8845-5266-134A-9C3D-0DA1CAD6ED4D}"/>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163CA727-9EE4-254C-9D29-C746843B7D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DDB8C2-0FBE-1C4E-B410-11B1EBF5415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58376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AD735E-A014-7046-ABFE-51A92F4A85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C2EAAE-6AD6-2A45-B200-51986724FC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19EBA9-D4E3-C64D-82BE-ED29F79A216F}"/>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8558EA2E-A203-8F49-8A1A-5CE7B444F2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635C6F-25AD-254D-BAC2-E1E9F65A3331}"/>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718046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0E85A-1369-1345-B781-7C7E420960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7DA987-4710-4748-A03F-C48CEA1DBC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921E15-102D-BC4A-BFBF-02080BF233E3}"/>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7BA140BF-A988-3347-9E19-E43F12A9EE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0135F2-B031-FF49-84CC-AA0A5D88410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34637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70510-B6BC-0A49-9EF0-55175E2DC0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83B2A16-9308-294A-84A9-AFEC2F7F6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9C4F9D8-420A-C84B-BFE4-F5032DD9DD1B}"/>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C4692CAC-0A60-104E-9B82-1EB737A8EE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0D310E-549D-8B42-8A8D-B1266CDD5F9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61761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14D1-2D2B-3149-8171-A28D4E0918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4AC57F-5B3E-1146-9DBF-677B21F4DBE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D8FE27-6CB0-9F43-AA36-442EDA98801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9DA45A-C2B9-8B4E-A90F-11B30C04C93C}"/>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6" name="Tijdelijke aanduiding voor voettekst 5">
            <a:extLst>
              <a:ext uri="{FF2B5EF4-FFF2-40B4-BE49-F238E27FC236}">
                <a16:creationId xmlns:a16="http://schemas.microsoft.com/office/drawing/2014/main" id="{AFCC0577-E709-B843-92B3-D2FC9670FE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61B023-7D51-0243-89BE-AA23F5F1378F}"/>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65792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E70A6-B4AB-8649-A221-A394EA8943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E91FFA-E10E-8348-AA26-6B4C0D1AD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693B8D6-C747-AE4B-8D77-7699120D9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0D7267-CB36-8F49-BFB7-3C3562789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3747E9-E910-C243-8DAB-39A1239C762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7358B-97D2-3647-9C67-81AE1546ED1B}"/>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8" name="Tijdelijke aanduiding voor voettekst 7">
            <a:extLst>
              <a:ext uri="{FF2B5EF4-FFF2-40B4-BE49-F238E27FC236}">
                <a16:creationId xmlns:a16="http://schemas.microsoft.com/office/drawing/2014/main" id="{0EA321A3-AD4E-4D49-981A-3856EEFF06D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083067-4ED8-BF40-AF5C-42D5CEC309F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21286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1FF3E-1B8A-3C40-AF18-EB9CA8A3F89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F1BA77-598F-4D4D-A547-5416AE16F89F}"/>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4" name="Tijdelijke aanduiding voor voettekst 3">
            <a:extLst>
              <a:ext uri="{FF2B5EF4-FFF2-40B4-BE49-F238E27FC236}">
                <a16:creationId xmlns:a16="http://schemas.microsoft.com/office/drawing/2014/main" id="{0702D8C0-9E6A-464D-A312-895DA623491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64B4C4-26CC-6E4E-B633-7AFAC5BF3EB7}"/>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89065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D59121-5762-2849-8CEC-A57EF642D50A}"/>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3" name="Tijdelijke aanduiding voor voettekst 2">
            <a:extLst>
              <a:ext uri="{FF2B5EF4-FFF2-40B4-BE49-F238E27FC236}">
                <a16:creationId xmlns:a16="http://schemas.microsoft.com/office/drawing/2014/main" id="{52360C8E-C16A-8A46-8E93-0B8827BB0AA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DED5FF9-6FE2-4342-AD94-C33197CD4245}"/>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32376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18F8-90AF-F24A-8777-5A3FBB116E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A26B102-0469-D046-BC6F-85D0A356B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31FC15-FCB3-6643-A87D-2F08B7F4B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6A6A91-69B1-1849-97E6-FEBAA036EE35}"/>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6" name="Tijdelijke aanduiding voor voettekst 5">
            <a:extLst>
              <a:ext uri="{FF2B5EF4-FFF2-40B4-BE49-F238E27FC236}">
                <a16:creationId xmlns:a16="http://schemas.microsoft.com/office/drawing/2014/main" id="{AC8BEBB3-1808-8548-990C-10515CF61B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1B360C-76BF-0D44-B1D5-897D5179BDF4}"/>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46959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27556-9E27-DE43-A001-E939AF60D5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AE54A1-2364-9F4A-B858-C7674B653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EF385DA-048A-6541-8B5A-3C0285358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FB61DF-3267-4040-8E90-F6F215454993}"/>
              </a:ext>
            </a:extLst>
          </p:cNvPr>
          <p:cNvSpPr>
            <a:spLocks noGrp="1"/>
          </p:cNvSpPr>
          <p:nvPr>
            <p:ph type="dt" sz="half" idx="10"/>
          </p:nvPr>
        </p:nvSpPr>
        <p:spPr/>
        <p:txBody>
          <a:bodyPr/>
          <a:lstStyle/>
          <a:p>
            <a:fld id="{01C5C374-4F60-D04D-9969-46CC6D800E6C}" type="datetimeFigureOut">
              <a:rPr lang="nl-NL" smtClean="0"/>
              <a:t>09-09-20</a:t>
            </a:fld>
            <a:endParaRPr lang="nl-NL"/>
          </a:p>
        </p:txBody>
      </p:sp>
      <p:sp>
        <p:nvSpPr>
          <p:cNvPr id="6" name="Tijdelijke aanduiding voor voettekst 5">
            <a:extLst>
              <a:ext uri="{FF2B5EF4-FFF2-40B4-BE49-F238E27FC236}">
                <a16:creationId xmlns:a16="http://schemas.microsoft.com/office/drawing/2014/main" id="{C6F84C4B-7A27-4142-9309-CD393FA4D3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B38963-F253-A64D-95E9-94D77174006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94906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FEA318-75E2-0846-91FE-236E14BDC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0BBAE93-6FCF-704F-937A-C50B7A54F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5F4DBC-FAF1-824B-B1F9-838FB5349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5C374-4F60-D04D-9969-46CC6D800E6C}" type="datetimeFigureOut">
              <a:rPr lang="nl-NL" smtClean="0"/>
              <a:t>09-09-20</a:t>
            </a:fld>
            <a:endParaRPr lang="nl-NL"/>
          </a:p>
        </p:txBody>
      </p:sp>
      <p:sp>
        <p:nvSpPr>
          <p:cNvPr id="5" name="Tijdelijke aanduiding voor voettekst 4">
            <a:extLst>
              <a:ext uri="{FF2B5EF4-FFF2-40B4-BE49-F238E27FC236}">
                <a16:creationId xmlns:a16="http://schemas.microsoft.com/office/drawing/2014/main" id="{3D22DEDA-B2DE-4A4D-93AA-76581DDE8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C01C08-EA09-4C40-BDF0-D820951BA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E87B1-4BCE-244A-8C1B-787FD7A4F914}" type="slidenum">
              <a:rPr lang="nl-NL" smtClean="0"/>
              <a:t>‹nr.›</a:t>
            </a:fld>
            <a:endParaRPr lang="nl-NL"/>
          </a:p>
        </p:txBody>
      </p:sp>
    </p:spTree>
    <p:extLst>
      <p:ext uri="{BB962C8B-B14F-4D97-AF65-F5344CB8AC3E}">
        <p14:creationId xmlns:p14="http://schemas.microsoft.com/office/powerpoint/2010/main" val="17106758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video.saxion.nl/media/ASE+Model/0_evkjsz42" TargetMode="Externa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svg"/></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hyperlink" Target="https://www.tilburg.nl/stad-bestuur/bestuur/bestuurlijke-informatie/" TargetMode="External"/><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hyperlink" Target="https://programmabegroting-2018.tilburg.nl/p3196/leefbaarheid" TargetMode="External"/><Relationship Id="rId10" Type="http://schemas.openxmlformats.org/officeDocument/2006/relationships/image" Target="../media/image73.png"/><Relationship Id="rId4" Type="http://schemas.openxmlformats.org/officeDocument/2006/relationships/hyperlink" Target="https://www.tilburg.nl/actueel/nieuws/item/nieuwe-coalitie-presenteert-bestuursakkoord-1/" TargetMode="External"/><Relationship Id="rId9" Type="http://schemas.openxmlformats.org/officeDocument/2006/relationships/image" Target="../media/image72.png"/><Relationship Id="rId14" Type="http://schemas.openxmlformats.org/officeDocument/2006/relationships/image" Target="../media/image77.jpeg"/></Relationships>
</file>

<file path=ppt/slides/_rels/slide36.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youtu.be/76mTZeiuKrc"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est.mijnpositievegezondheid.nl/index.php#meti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video.saxion.nl/media/Model+van+Lalonde/0_uknstpu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E2134-868B-804C-AC1B-F52E7B05CF08}"/>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kern="1200" dirty="0" err="1">
                <a:solidFill>
                  <a:schemeClr val="tx1"/>
                </a:solidFill>
                <a:latin typeface="+mj-lt"/>
                <a:ea typeface="+mj-ea"/>
                <a:cs typeface="+mj-cs"/>
              </a:rPr>
              <a:t>Thema</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lesweek</a:t>
            </a:r>
            <a:r>
              <a:rPr lang="en-US" sz="4800" kern="1200" dirty="0">
                <a:solidFill>
                  <a:schemeClr val="tx1"/>
                </a:solidFill>
                <a:latin typeface="+mj-lt"/>
                <a:ea typeface="+mj-ea"/>
                <a:cs typeface="+mj-cs"/>
              </a:rPr>
              <a:t> </a:t>
            </a:r>
            <a:r>
              <a:rPr lang="en-US" sz="4800" dirty="0"/>
              <a:t>2</a:t>
            </a:r>
            <a:endParaRPr lang="en-US" sz="4800" kern="1200" dirty="0">
              <a:solidFill>
                <a:schemeClr val="tx1"/>
              </a:solidFill>
              <a:latin typeface="+mj-lt"/>
              <a:ea typeface="+mj-ea"/>
              <a:cs typeface="+mj-cs"/>
            </a:endParaRPr>
          </a:p>
        </p:txBody>
      </p:sp>
      <p:sp>
        <p:nvSpPr>
          <p:cNvPr id="20" name="Content Placeholder 19">
            <a:extLst>
              <a:ext uri="{FF2B5EF4-FFF2-40B4-BE49-F238E27FC236}">
                <a16:creationId xmlns:a16="http://schemas.microsoft.com/office/drawing/2014/main" id="{88943DFF-DE99-4778-AF4A-4157ABF39298}"/>
              </a:ext>
            </a:extLst>
          </p:cNvPr>
          <p:cNvSpPr>
            <a:spLocks noGrp="1"/>
          </p:cNvSpPr>
          <p:nvPr>
            <p:ph idx="1"/>
          </p:nvPr>
        </p:nvSpPr>
        <p:spPr>
          <a:xfrm>
            <a:off x="5202619" y="5958038"/>
            <a:ext cx="6638807" cy="424446"/>
          </a:xfrm>
        </p:spPr>
        <p:txBody>
          <a:bodyPr vert="horz" lIns="91440" tIns="45720" rIns="91440" bIns="45720" rtlCol="0">
            <a:noAutofit/>
          </a:bodyPr>
          <a:lstStyle/>
          <a:p>
            <a:pPr marL="0" indent="0">
              <a:buNone/>
            </a:pPr>
            <a:r>
              <a:rPr lang="en-US" sz="3200" kern="1200">
                <a:solidFill>
                  <a:schemeClr val="tx1"/>
                </a:solidFill>
                <a:latin typeface="+mn-lt"/>
                <a:ea typeface="+mn-ea"/>
                <a:cs typeface="+mn-cs"/>
              </a:rPr>
              <a:t>Gezondheidsvoorlichting en educatie</a:t>
            </a:r>
          </a:p>
        </p:txBody>
      </p:sp>
      <p:pic>
        <p:nvPicPr>
          <p:cNvPr id="7" name="Afbeelding 6" descr="Afbeelding met persoon&#10;&#10;Automatisch gegenereerde beschrijving">
            <a:extLst>
              <a:ext uri="{FF2B5EF4-FFF2-40B4-BE49-F238E27FC236}">
                <a16:creationId xmlns:a16="http://schemas.microsoft.com/office/drawing/2014/main" id="{C4704662-6D50-034A-9FCC-98B155A8A8C3}"/>
              </a:ext>
            </a:extLst>
          </p:cNvPr>
          <p:cNvPicPr>
            <a:picLocks noChangeAspect="1"/>
          </p:cNvPicPr>
          <p:nvPr/>
        </p:nvPicPr>
        <p:blipFill rotWithShape="1">
          <a:blip r:embed="rId3"/>
          <a:srcRect l="21873"/>
          <a:stretch/>
        </p:blipFill>
        <p:spPr>
          <a:xfrm>
            <a:off x="20" y="1"/>
            <a:ext cx="4848284" cy="4359438"/>
          </a:xfrm>
          <a:prstGeom prst="rect">
            <a:avLst/>
          </a:prstGeom>
        </p:spPr>
      </p:pic>
      <p:pic>
        <p:nvPicPr>
          <p:cNvPr id="18" name="Tijdelijke aanduiding voor inhoud 3">
            <a:extLst>
              <a:ext uri="{FF2B5EF4-FFF2-40B4-BE49-F238E27FC236}">
                <a16:creationId xmlns:a16="http://schemas.microsoft.com/office/drawing/2014/main" id="{03C3B129-2AC9-9244-9736-A6E33260EDF3}"/>
              </a:ext>
            </a:extLst>
          </p:cNvPr>
          <p:cNvPicPr>
            <a:picLocks noChangeAspect="1"/>
          </p:cNvPicPr>
          <p:nvPr/>
        </p:nvPicPr>
        <p:blipFill rotWithShape="1">
          <a:blip r:embed="rId4"/>
          <a:srcRect t="9478" r="-1" b="3606"/>
          <a:stretch/>
        </p:blipFill>
        <p:spPr>
          <a:xfrm>
            <a:off x="4972050" y="-1"/>
            <a:ext cx="7216902" cy="4359440"/>
          </a:xfrm>
          <a:prstGeom prst="rect">
            <a:avLst/>
          </a:prstGeom>
        </p:spPr>
      </p:pic>
      <p:pic>
        <p:nvPicPr>
          <p:cNvPr id="10" name="Tijdelijke aanduiding voor inhoud 4" descr="Afbeelding met windmolen, outdoor-object&#10;&#10;Automatisch gegenereerde beschrijving">
            <a:extLst>
              <a:ext uri="{FF2B5EF4-FFF2-40B4-BE49-F238E27FC236}">
                <a16:creationId xmlns:a16="http://schemas.microsoft.com/office/drawing/2014/main" id="{9BC9CF84-EFF9-6646-93C7-15BEEC523977}"/>
              </a:ext>
            </a:extLst>
          </p:cNvPr>
          <p:cNvPicPr>
            <a:picLocks noChangeAspect="1"/>
          </p:cNvPicPr>
          <p:nvPr/>
        </p:nvPicPr>
        <p:blipFill rotWithShape="1">
          <a:blip r:embed="rId5"/>
          <a:srcRect l="3409" r="1062" b="-2"/>
          <a:stretch/>
        </p:blipFill>
        <p:spPr>
          <a:xfrm>
            <a:off x="20" y="4472610"/>
            <a:ext cx="4848284" cy="2385390"/>
          </a:xfrm>
          <a:prstGeom prst="rect">
            <a:avLst/>
          </a:prstGeom>
        </p:spPr>
      </p:pic>
    </p:spTree>
    <p:extLst>
      <p:ext uri="{BB962C8B-B14F-4D97-AF65-F5344CB8AC3E}">
        <p14:creationId xmlns:p14="http://schemas.microsoft.com/office/powerpoint/2010/main" val="190543266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Freeform: Shape 31">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73C526-3006-E545-A103-7490EEBD36FA}"/>
              </a:ext>
            </a:extLst>
          </p:cNvPr>
          <p:cNvSpPr>
            <a:spLocks noGrp="1"/>
          </p:cNvSpPr>
          <p:nvPr>
            <p:ph type="title"/>
          </p:nvPr>
        </p:nvSpPr>
        <p:spPr>
          <a:xfrm>
            <a:off x="838200" y="5529884"/>
            <a:ext cx="7719381" cy="1096331"/>
          </a:xfrm>
        </p:spPr>
        <p:txBody>
          <a:bodyPr>
            <a:normAutofit/>
          </a:bodyPr>
          <a:lstStyle/>
          <a:p>
            <a:r>
              <a:rPr lang="nl-NL"/>
              <a:t>Voorlichting en educatie</a:t>
            </a:r>
          </a:p>
        </p:txBody>
      </p:sp>
      <p:sp>
        <p:nvSpPr>
          <p:cNvPr id="37" name="Freeform: Shape 33">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ijdelijke aanduiding voor inhoud 2">
            <a:extLst>
              <a:ext uri="{FF2B5EF4-FFF2-40B4-BE49-F238E27FC236}">
                <a16:creationId xmlns:a16="http://schemas.microsoft.com/office/drawing/2014/main" id="{987B02EB-DE3D-4BAC-B9DD-7FE76CF30DA0}"/>
              </a:ext>
            </a:extLst>
          </p:cNvPr>
          <p:cNvGraphicFramePr>
            <a:graphicFrameLocks noGrp="1"/>
          </p:cNvGraphicFramePr>
          <p:nvPr>
            <p:ph idx="1"/>
            <p:extLst>
              <p:ext uri="{D42A27DB-BD31-4B8C-83A1-F6EECF244321}">
                <p14:modId xmlns:p14="http://schemas.microsoft.com/office/powerpoint/2010/main" val="2805601865"/>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1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A45C1-21C1-C343-AA0C-2D799742EC2A}"/>
              </a:ext>
            </a:extLst>
          </p:cNvPr>
          <p:cNvSpPr>
            <a:spLocks noGrp="1"/>
          </p:cNvSpPr>
          <p:nvPr>
            <p:ph type="title"/>
          </p:nvPr>
        </p:nvSpPr>
        <p:spPr>
          <a:xfrm>
            <a:off x="838200" y="365125"/>
            <a:ext cx="10515600" cy="1325563"/>
          </a:xfrm>
        </p:spPr>
        <p:txBody>
          <a:bodyPr>
            <a:normAutofit/>
          </a:bodyPr>
          <a:lstStyle/>
          <a:p>
            <a:r>
              <a:rPr lang="nl-NL" sz="2800"/>
              <a:t>Even terug naar het ANGELO Raamwerk</a:t>
            </a:r>
            <a:br>
              <a:rPr lang="nl-NL" sz="2800"/>
            </a:br>
            <a:r>
              <a:rPr lang="nl-NL" sz="2800"/>
              <a:t>2 niveaus</a:t>
            </a:r>
            <a:br>
              <a:rPr lang="nl-NL" sz="2800"/>
            </a:br>
            <a:r>
              <a:rPr lang="nl-NL" sz="2800"/>
              <a:t>4 factoren</a:t>
            </a:r>
          </a:p>
        </p:txBody>
      </p:sp>
      <p:pic>
        <p:nvPicPr>
          <p:cNvPr id="5" name="Afbeelding 4" descr="Afbeelding met schermafbeelding&#10;&#10;Automatisch gegenereerde beschrijving">
            <a:extLst>
              <a:ext uri="{FF2B5EF4-FFF2-40B4-BE49-F238E27FC236}">
                <a16:creationId xmlns:a16="http://schemas.microsoft.com/office/drawing/2014/main" id="{F435255B-2B24-1B4F-B329-130E813754EE}"/>
              </a:ext>
            </a:extLst>
          </p:cNvPr>
          <p:cNvPicPr>
            <a:picLocks noChangeAspect="1"/>
          </p:cNvPicPr>
          <p:nvPr/>
        </p:nvPicPr>
        <p:blipFill rotWithShape="1">
          <a:blip r:embed="rId2"/>
          <a:srcRect r="1" b="3793"/>
          <a:stretch/>
        </p:blipFill>
        <p:spPr>
          <a:xfrm>
            <a:off x="838200" y="1904281"/>
            <a:ext cx="6233160" cy="4272681"/>
          </a:xfrm>
          <a:prstGeom prst="rect">
            <a:avLst/>
          </a:prstGeom>
        </p:spPr>
      </p:pic>
      <p:sp>
        <p:nvSpPr>
          <p:cNvPr id="3" name="Tijdelijke aanduiding voor inhoud 2">
            <a:extLst>
              <a:ext uri="{FF2B5EF4-FFF2-40B4-BE49-F238E27FC236}">
                <a16:creationId xmlns:a16="http://schemas.microsoft.com/office/drawing/2014/main" id="{DC2C9329-AFDB-074E-B690-0AC6C4ECE502}"/>
              </a:ext>
            </a:extLst>
          </p:cNvPr>
          <p:cNvSpPr>
            <a:spLocks noGrp="1"/>
          </p:cNvSpPr>
          <p:nvPr>
            <p:ph idx="1"/>
          </p:nvPr>
        </p:nvSpPr>
        <p:spPr>
          <a:xfrm>
            <a:off x="7552944" y="1825625"/>
            <a:ext cx="3800856" cy="4351338"/>
          </a:xfrm>
        </p:spPr>
        <p:txBody>
          <a:bodyPr>
            <a:normAutofit/>
          </a:bodyPr>
          <a:lstStyle/>
          <a:p>
            <a:r>
              <a:rPr lang="nl-NL" sz="1400" dirty="0"/>
              <a:t>Het ANGELO raamwerk is ontwikkeld voor het beschrijven van omgevingsfactoren in relatie tot overgewicht en obesitas. Er zijn verschillende ‘</a:t>
            </a:r>
            <a:r>
              <a:rPr lang="nl-NL" sz="1400" dirty="0" err="1"/>
              <a:t>obesogene</a:t>
            </a:r>
            <a:r>
              <a:rPr lang="nl-NL" sz="1400" dirty="0"/>
              <a:t>’ omgevingsfactoren, die kunnen worden onderverdeeld in vier typen: fysiek, economisch, politiek en sociaal-cultureel. Deze omgevingsinvloeden kunnen op micro- en macroniveau plaatsvinden. Denk bijvoorbeeld aan de aanwezigheid van sportvelden om te kunnen bewegen (fysiek), de kosten van groente en fruit (economisch), richtlijnen voor beweegonderwijs (politiek) en uitingen over de voordelen en belang van bewegen (sociaal-cultureel) </a:t>
            </a:r>
            <a:r>
              <a:rPr lang="nl-NL" sz="1400" dirty="0" err="1"/>
              <a:t>bron:https</a:t>
            </a:r>
            <a:r>
              <a:rPr lang="nl-NL" sz="1400" dirty="0"/>
              <a:t>://</a:t>
            </a:r>
            <a:r>
              <a:rPr lang="nl-NL" sz="1400" dirty="0" err="1"/>
              <a:t>www.loketgezondleven.nl</a:t>
            </a:r>
            <a:r>
              <a:rPr lang="nl-NL" sz="1400" dirty="0"/>
              <a:t>/vraagstukken/bevorderen-gezond-gedrag/greep-theorie/modellen-en-</a:t>
            </a:r>
            <a:r>
              <a:rPr lang="nl-NL" sz="1400" dirty="0" err="1"/>
              <a:t>theorieen</a:t>
            </a:r>
            <a:endParaRPr lang="nl-NL" sz="1400" dirty="0"/>
          </a:p>
          <a:p>
            <a:endParaRPr lang="nl-NL" sz="1400" dirty="0"/>
          </a:p>
        </p:txBody>
      </p:sp>
    </p:spTree>
    <p:extLst>
      <p:ext uri="{BB962C8B-B14F-4D97-AF65-F5344CB8AC3E}">
        <p14:creationId xmlns:p14="http://schemas.microsoft.com/office/powerpoint/2010/main" val="185763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CEA0AE-59DE-BF49-9548-3D352E42C324}"/>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Niveau’s</a:t>
            </a:r>
          </a:p>
        </p:txBody>
      </p:sp>
      <p:pic>
        <p:nvPicPr>
          <p:cNvPr id="7" name="Afbeelding 6" descr="Afbeelding met tafel, bord, lucht, binnen&#10;&#10;Automatisch gegenereerde beschrijving">
            <a:extLst>
              <a:ext uri="{FF2B5EF4-FFF2-40B4-BE49-F238E27FC236}">
                <a16:creationId xmlns:a16="http://schemas.microsoft.com/office/drawing/2014/main" id="{90AE9868-22A5-104A-B4BB-783AC0A26F3F}"/>
              </a:ext>
            </a:extLst>
          </p:cNvPr>
          <p:cNvPicPr>
            <a:picLocks noChangeAspect="1"/>
          </p:cNvPicPr>
          <p:nvPr/>
        </p:nvPicPr>
        <p:blipFill>
          <a:blip r:embed="rId2"/>
          <a:stretch/>
        </p:blipFill>
        <p:spPr>
          <a:xfrm>
            <a:off x="320040" y="1163252"/>
            <a:ext cx="3425609" cy="2286594"/>
          </a:xfrm>
          <a:prstGeom prst="rect">
            <a:avLst/>
          </a:prstGeom>
        </p:spPr>
      </p:pic>
      <p:pic>
        <p:nvPicPr>
          <p:cNvPr id="5" name="Tijdelijke aanduiding voor inhoud 4">
            <a:extLst>
              <a:ext uri="{FF2B5EF4-FFF2-40B4-BE49-F238E27FC236}">
                <a16:creationId xmlns:a16="http://schemas.microsoft.com/office/drawing/2014/main" id="{720E12B0-B448-0B40-86D7-92E3715F88C0}"/>
              </a:ext>
            </a:extLst>
          </p:cNvPr>
          <p:cNvPicPr>
            <a:picLocks noGrp="1" noChangeAspect="1"/>
          </p:cNvPicPr>
          <p:nvPr>
            <p:ph idx="1"/>
          </p:nvPr>
        </p:nvPicPr>
        <p:blipFill>
          <a:blip r:embed="rId3"/>
          <a:stretch>
            <a:fillRect/>
          </a:stretch>
        </p:blipFill>
        <p:spPr>
          <a:xfrm>
            <a:off x="4385729" y="1514670"/>
            <a:ext cx="3433324" cy="1583759"/>
          </a:xfrm>
          <a:prstGeom prst="rect">
            <a:avLst/>
          </a:prstGeom>
        </p:spPr>
      </p:pic>
      <p:cxnSp>
        <p:nvCxnSpPr>
          <p:cNvPr id="18" name="Straight Connector 17">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1F3BD34B-09B7-5D4C-86AD-3B9811E746E2}"/>
              </a:ext>
            </a:extLst>
          </p:cNvPr>
          <p:cNvPicPr>
            <a:picLocks noChangeAspect="1"/>
          </p:cNvPicPr>
          <p:nvPr/>
        </p:nvPicPr>
        <p:blipFill>
          <a:blip r:embed="rId4"/>
          <a:stretch>
            <a:fillRect/>
          </a:stretch>
        </p:blipFill>
        <p:spPr>
          <a:xfrm>
            <a:off x="8449725" y="616905"/>
            <a:ext cx="3423916" cy="3423916"/>
          </a:xfrm>
          <a:prstGeom prst="rect">
            <a:avLst/>
          </a:prstGeom>
        </p:spPr>
      </p:pic>
      <p:cxnSp>
        <p:nvCxnSpPr>
          <p:cNvPr id="20" name="Straight Connector 19">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72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CB46A1-69EE-F543-8CF7-EA70A106A9C6}"/>
              </a:ext>
            </a:extLst>
          </p:cNvPr>
          <p:cNvSpPr>
            <a:spLocks noGrp="1"/>
          </p:cNvSpPr>
          <p:nvPr>
            <p:ph type="title"/>
          </p:nvPr>
        </p:nvSpPr>
        <p:spPr>
          <a:xfrm>
            <a:off x="863029" y="1012004"/>
            <a:ext cx="3416158" cy="4795408"/>
          </a:xfrm>
        </p:spPr>
        <p:txBody>
          <a:bodyPr>
            <a:normAutofit/>
          </a:bodyPr>
          <a:lstStyle/>
          <a:p>
            <a:r>
              <a:rPr lang="nl-NL" sz="3700" dirty="0">
                <a:solidFill>
                  <a:srgbClr val="FFFFFF"/>
                </a:solidFill>
              </a:rPr>
              <a:t>Wet publieke </a:t>
            </a:r>
            <a:r>
              <a:rPr lang="nl-NL" sz="3700" dirty="0" err="1">
                <a:solidFill>
                  <a:srgbClr val="FFFFFF"/>
                </a:solidFill>
              </a:rPr>
              <a:t>gezondheidheid</a:t>
            </a:r>
            <a:r>
              <a:rPr lang="nl-NL" sz="3700" dirty="0">
                <a:solidFill>
                  <a:srgbClr val="FFFFFF"/>
                </a:solidFill>
              </a:rPr>
              <a:t>, land </a:t>
            </a:r>
            <a:r>
              <a:rPr lang="nl-NL" sz="3700" dirty="0" err="1">
                <a:solidFill>
                  <a:srgbClr val="FFFFFF"/>
                </a:solidFill>
              </a:rPr>
              <a:t>Wpg</a:t>
            </a:r>
            <a:r>
              <a:rPr lang="nl-NL" sz="3700" dirty="0">
                <a:solidFill>
                  <a:srgbClr val="FFFFFF"/>
                </a:solidFill>
              </a:rPr>
              <a:t> (bron RIVM)</a:t>
            </a:r>
            <a:br>
              <a:rPr lang="nl-NL" sz="3700" dirty="0">
                <a:solidFill>
                  <a:srgbClr val="FFFFFF"/>
                </a:solidFill>
              </a:rPr>
            </a:br>
            <a:br>
              <a:rPr lang="nl-NL" sz="3700" dirty="0">
                <a:solidFill>
                  <a:srgbClr val="FFFFFF"/>
                </a:solidFill>
              </a:rPr>
            </a:br>
            <a:endParaRPr lang="nl-NL" sz="3700" dirty="0">
              <a:solidFill>
                <a:srgbClr val="FFFFFF"/>
              </a:solidFill>
            </a:endParaRPr>
          </a:p>
        </p:txBody>
      </p:sp>
      <p:graphicFrame>
        <p:nvGraphicFramePr>
          <p:cNvPr id="5" name="Tijdelijke aanduiding voor inhoud 2">
            <a:extLst>
              <a:ext uri="{FF2B5EF4-FFF2-40B4-BE49-F238E27FC236}">
                <a16:creationId xmlns:a16="http://schemas.microsoft.com/office/drawing/2014/main" id="{4E2B8AFA-A14C-47D4-AAB4-B560F590612E}"/>
              </a:ext>
            </a:extLst>
          </p:cNvPr>
          <p:cNvGraphicFramePr>
            <a:graphicFrameLocks noGrp="1"/>
          </p:cNvGraphicFramePr>
          <p:nvPr>
            <p:ph idx="1"/>
            <p:extLst>
              <p:ext uri="{D42A27DB-BD31-4B8C-83A1-F6EECF244321}">
                <p14:modId xmlns:p14="http://schemas.microsoft.com/office/powerpoint/2010/main" val="392952639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372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5116C-29E5-9547-B0CE-14EC7CDF51AB}"/>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64DEA9B9-5162-6044-B6C4-AB9948CA7BE4}"/>
              </a:ext>
            </a:extLst>
          </p:cNvPr>
          <p:cNvPicPr>
            <a:picLocks noGrp="1" noChangeAspect="1"/>
          </p:cNvPicPr>
          <p:nvPr>
            <p:ph idx="1"/>
          </p:nvPr>
        </p:nvPicPr>
        <p:blipFill>
          <a:blip r:embed="rId2"/>
          <a:stretch>
            <a:fillRect/>
          </a:stretch>
        </p:blipFill>
        <p:spPr>
          <a:xfrm>
            <a:off x="838200" y="2413567"/>
            <a:ext cx="10515600" cy="3175453"/>
          </a:xfrm>
          <a:prstGeom prst="rect">
            <a:avLst/>
          </a:prstGeom>
        </p:spPr>
      </p:pic>
    </p:spTree>
    <p:extLst>
      <p:ext uri="{BB962C8B-B14F-4D97-AF65-F5344CB8AC3E}">
        <p14:creationId xmlns:p14="http://schemas.microsoft.com/office/powerpoint/2010/main" val="661720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FD953B1F-83D9-DB47-814C-056A45F2DEC6}"/>
              </a:ext>
            </a:extLst>
          </p:cNvPr>
          <p:cNvSpPr>
            <a:spLocks noGrp="1"/>
          </p:cNvSpPr>
          <p:nvPr>
            <p:ph type="title"/>
          </p:nvPr>
        </p:nvSpPr>
        <p:spPr>
          <a:xfrm>
            <a:off x="904877" y="2415322"/>
            <a:ext cx="3451730" cy="2399869"/>
          </a:xfrm>
        </p:spPr>
        <p:txBody>
          <a:bodyPr>
            <a:normAutofit/>
          </a:bodyPr>
          <a:lstStyle/>
          <a:p>
            <a:pPr algn="ctr"/>
            <a:r>
              <a:rPr lang="nl-NL" sz="3400" dirty="0">
                <a:solidFill>
                  <a:srgbClr val="FFFFFF"/>
                </a:solidFill>
              </a:rPr>
              <a:t>Koppeling huidige tijd</a:t>
            </a:r>
          </a:p>
        </p:txBody>
      </p:sp>
      <p:sp>
        <p:nvSpPr>
          <p:cNvPr id="3" name="Tijdelijke aanduiding voor inhoud 2">
            <a:extLst>
              <a:ext uri="{FF2B5EF4-FFF2-40B4-BE49-F238E27FC236}">
                <a16:creationId xmlns:a16="http://schemas.microsoft.com/office/drawing/2014/main" id="{DA82242F-4AC7-4647-B1FB-3941251DAC34}"/>
              </a:ext>
            </a:extLst>
          </p:cNvPr>
          <p:cNvSpPr>
            <a:spLocks noGrp="1"/>
          </p:cNvSpPr>
          <p:nvPr>
            <p:ph idx="1"/>
          </p:nvPr>
        </p:nvSpPr>
        <p:spPr>
          <a:xfrm>
            <a:off x="5120640" y="804672"/>
            <a:ext cx="6281928" cy="5248656"/>
          </a:xfrm>
        </p:spPr>
        <p:txBody>
          <a:bodyPr anchor="ctr">
            <a:normAutofit/>
          </a:bodyPr>
          <a:lstStyle/>
          <a:p>
            <a:r>
              <a:rPr lang="nl-NL" sz="2000" dirty="0"/>
              <a:t>Regionale infectiebestrijding vereist, als het om kinderen gaat, samenwerking van de JGZ Jeugdgezondheidszorg  en de GGD Gemeentelijke/gewestelijke gezondheidsdienst infectieziektebestrijding op het gebied van </a:t>
            </a:r>
            <a:r>
              <a:rPr lang="nl-NL" sz="2000" dirty="0" err="1"/>
              <a:t>outbreakmanagement</a:t>
            </a:r>
            <a:r>
              <a:rPr lang="nl-NL" sz="2000" dirty="0"/>
              <a:t> en op het gebied van vaccinatieprogramma’s.</a:t>
            </a:r>
          </a:p>
          <a:p>
            <a:endParaRPr lang="nl-NL" sz="2000" dirty="0"/>
          </a:p>
        </p:txBody>
      </p:sp>
    </p:spTree>
    <p:extLst>
      <p:ext uri="{BB962C8B-B14F-4D97-AF65-F5344CB8AC3E}">
        <p14:creationId xmlns:p14="http://schemas.microsoft.com/office/powerpoint/2010/main" val="4238392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F60D415A-193A-6647-9B44-A7A89A9EB7AF}"/>
              </a:ext>
            </a:extLst>
          </p:cNvPr>
          <p:cNvPicPr>
            <a:picLocks noChangeAspect="1"/>
          </p:cNvPicPr>
          <p:nvPr/>
        </p:nvPicPr>
        <p:blipFill rotWithShape="1">
          <a:blip r:embed="rId2"/>
          <a:srcRect l="4122" r="18648" b="1"/>
          <a:stretch/>
        </p:blipFill>
        <p:spPr>
          <a:xfrm>
            <a:off x="6256859" y="1343172"/>
            <a:ext cx="2648371" cy="1926754"/>
          </a:xfrm>
          <a:prstGeom prst="rect">
            <a:avLst/>
          </a:prstGeom>
        </p:spPr>
      </p:pic>
      <p:sp>
        <p:nvSpPr>
          <p:cNvPr id="26" name="Rectangle 25">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37C677-3FC9-584E-8F28-C1C63FE04533}"/>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dirty="0" err="1">
                <a:solidFill>
                  <a:srgbClr val="FFFFFF"/>
                </a:solidFill>
              </a:rPr>
              <a:t>Gedrag</a:t>
            </a:r>
            <a:r>
              <a:rPr lang="en-US" sz="3000" dirty="0">
                <a:solidFill>
                  <a:srgbClr val="FFFFFF"/>
                </a:solidFill>
              </a:rPr>
              <a:t> </a:t>
            </a:r>
            <a:r>
              <a:rPr lang="en-US" sz="3000" dirty="0" err="1">
                <a:solidFill>
                  <a:srgbClr val="FFFFFF"/>
                </a:solidFill>
              </a:rPr>
              <a:t>beïnvloeden</a:t>
            </a:r>
            <a:br>
              <a:rPr lang="en-US" sz="3000" dirty="0">
                <a:solidFill>
                  <a:srgbClr val="FFFFFF"/>
                </a:solidFill>
              </a:rPr>
            </a:br>
            <a:r>
              <a:rPr lang="en-US" sz="3000" dirty="0" err="1">
                <a:solidFill>
                  <a:srgbClr val="FFFFFF"/>
                </a:solidFill>
              </a:rPr>
              <a:t>Individueel</a:t>
            </a:r>
            <a:r>
              <a:rPr lang="en-US" sz="3000" dirty="0">
                <a:solidFill>
                  <a:srgbClr val="FFFFFF"/>
                </a:solidFill>
              </a:rPr>
              <a:t>/</a:t>
            </a:r>
            <a:r>
              <a:rPr lang="en-US" sz="3000" dirty="0" err="1">
                <a:solidFill>
                  <a:srgbClr val="FFFFFF"/>
                </a:solidFill>
              </a:rPr>
              <a:t>groepen</a:t>
            </a:r>
            <a:r>
              <a:rPr lang="en-US" sz="3000" dirty="0">
                <a:solidFill>
                  <a:srgbClr val="FFFFFF"/>
                </a:solidFill>
              </a:rPr>
              <a:t>/direct/nudging/etc.</a:t>
            </a:r>
          </a:p>
        </p:txBody>
      </p:sp>
      <p:pic>
        <p:nvPicPr>
          <p:cNvPr id="5" name="Tijdelijke aanduiding voor inhoud 4" descr="Afbeelding met grond, buiten, gebouw, boom&#10;&#10;Automatisch gegenereerde beschrijving">
            <a:extLst>
              <a:ext uri="{FF2B5EF4-FFF2-40B4-BE49-F238E27FC236}">
                <a16:creationId xmlns:a16="http://schemas.microsoft.com/office/drawing/2014/main" id="{AF02EC31-635F-5E47-843A-316C072CF946}"/>
              </a:ext>
            </a:extLst>
          </p:cNvPr>
          <p:cNvPicPr>
            <a:picLocks noGrp="1" noChangeAspect="1"/>
          </p:cNvPicPr>
          <p:nvPr>
            <p:ph idx="1"/>
          </p:nvPr>
        </p:nvPicPr>
        <p:blipFill rotWithShape="1">
          <a:blip r:embed="rId3"/>
          <a:srcRect l="26134" r="22105" b="-2"/>
          <a:stretch/>
        </p:blipFill>
        <p:spPr>
          <a:xfrm>
            <a:off x="320041" y="1184962"/>
            <a:ext cx="2659472" cy="2243175"/>
          </a:xfrm>
          <a:prstGeom prst="rect">
            <a:avLst/>
          </a:prstGeom>
        </p:spPr>
      </p:pic>
      <p:pic>
        <p:nvPicPr>
          <p:cNvPr id="12" name="Afbeelding 11">
            <a:extLst>
              <a:ext uri="{FF2B5EF4-FFF2-40B4-BE49-F238E27FC236}">
                <a16:creationId xmlns:a16="http://schemas.microsoft.com/office/drawing/2014/main" id="{5AE74535-E6FB-4D40-A966-EC86E37D37AB}"/>
              </a:ext>
            </a:extLst>
          </p:cNvPr>
          <p:cNvPicPr>
            <a:picLocks noChangeAspect="1"/>
          </p:cNvPicPr>
          <p:nvPr/>
        </p:nvPicPr>
        <p:blipFill>
          <a:blip r:embed="rId4"/>
          <a:stretch/>
        </p:blipFill>
        <p:spPr>
          <a:xfrm>
            <a:off x="3290143" y="983211"/>
            <a:ext cx="2646677" cy="2646677"/>
          </a:xfrm>
          <a:prstGeom prst="rect">
            <a:avLst/>
          </a:prstGeom>
        </p:spPr>
      </p:pic>
      <p:cxnSp>
        <p:nvCxnSpPr>
          <p:cNvPr id="28" name="Straight Connector 27">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innen, vloer, muur&#10;&#10;Automatisch gegenereerde beschrijving">
            <a:extLst>
              <a:ext uri="{FF2B5EF4-FFF2-40B4-BE49-F238E27FC236}">
                <a16:creationId xmlns:a16="http://schemas.microsoft.com/office/drawing/2014/main" id="{0DFDAA18-CABC-0746-8DB3-542CC4E48EA8}"/>
              </a:ext>
            </a:extLst>
          </p:cNvPr>
          <p:cNvPicPr>
            <a:picLocks noChangeAspect="1"/>
          </p:cNvPicPr>
          <p:nvPr/>
        </p:nvPicPr>
        <p:blipFill rotWithShape="1">
          <a:blip r:embed="rId5"/>
          <a:srcRect l="14117" r="19573" b="2"/>
          <a:stretch/>
        </p:blipFill>
        <p:spPr>
          <a:xfrm>
            <a:off x="9225269" y="1210587"/>
            <a:ext cx="2648372" cy="2236552"/>
          </a:xfrm>
          <a:prstGeom prst="rect">
            <a:avLst/>
          </a:prstGeom>
        </p:spPr>
      </p:pic>
      <p:cxnSp>
        <p:nvCxnSpPr>
          <p:cNvPr id="32" name="Straight Connector 31">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33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persoon, buiten, gebouw, vrouw&#10;&#10;Automatisch gegenereerde beschrijving">
            <a:extLst>
              <a:ext uri="{FF2B5EF4-FFF2-40B4-BE49-F238E27FC236}">
                <a16:creationId xmlns:a16="http://schemas.microsoft.com/office/drawing/2014/main" id="{A9713B12-DD3A-8C43-AB22-F825A9FD0FD0}"/>
              </a:ext>
            </a:extLst>
          </p:cNvPr>
          <p:cNvPicPr>
            <a:picLocks noChangeAspect="1"/>
          </p:cNvPicPr>
          <p:nvPr/>
        </p:nvPicPr>
        <p:blipFill rotWithShape="1">
          <a:blip r:embed="rId2"/>
          <a:srcRect r="-1" b="1778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6D91A650-E9B6-43C9-8FE4-B7A9287575EA}"/>
              </a:ext>
            </a:extLst>
          </p:cNvPr>
          <p:cNvPicPr>
            <a:picLocks noChangeAspect="1"/>
          </p:cNvPicPr>
          <p:nvPr/>
        </p:nvPicPr>
        <p:blipFill rotWithShape="1">
          <a:blip r:embed="rId3"/>
          <a:srcRect t="14447" r="-2" b="1657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062FA0CD-35A7-7647-B753-E694CAB2F090}"/>
              </a:ext>
            </a:extLst>
          </p:cNvPr>
          <p:cNvSpPr>
            <a:spLocks noGrp="1"/>
          </p:cNvSpPr>
          <p:nvPr>
            <p:ph type="title"/>
          </p:nvPr>
        </p:nvSpPr>
        <p:spPr>
          <a:xfrm>
            <a:off x="448056" y="859536"/>
            <a:ext cx="4832802" cy="1243584"/>
          </a:xfrm>
        </p:spPr>
        <p:txBody>
          <a:bodyPr>
            <a:normAutofit/>
          </a:bodyPr>
          <a:lstStyle/>
          <a:p>
            <a:r>
              <a:rPr lang="nl-NL" sz="3400"/>
              <a:t>Jongeren en Coronamaatregelen</a:t>
            </a: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6ED488E7-E4D2-374C-9FEB-C29EC4A56C46}"/>
              </a:ext>
            </a:extLst>
          </p:cNvPr>
          <p:cNvSpPr>
            <a:spLocks noGrp="1"/>
          </p:cNvSpPr>
          <p:nvPr>
            <p:ph idx="1"/>
          </p:nvPr>
        </p:nvSpPr>
        <p:spPr>
          <a:xfrm>
            <a:off x="448056" y="2512611"/>
            <a:ext cx="4832803" cy="3664351"/>
          </a:xfrm>
        </p:spPr>
        <p:txBody>
          <a:bodyPr>
            <a:normAutofit/>
          </a:bodyPr>
          <a:lstStyle/>
          <a:p>
            <a:r>
              <a:rPr lang="nl-NL" sz="2000" dirty="0"/>
              <a:t>Beste meneer Rutte</a:t>
            </a:r>
          </a:p>
        </p:txBody>
      </p:sp>
    </p:spTree>
    <p:extLst>
      <p:ext uri="{BB962C8B-B14F-4D97-AF65-F5344CB8AC3E}">
        <p14:creationId xmlns:p14="http://schemas.microsoft.com/office/powerpoint/2010/main" val="3004001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19FCBB7-83E9-534A-B4B0-76468EA8ED14}"/>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Hoe is het met de </a:t>
            </a:r>
            <a:r>
              <a:rPr lang="en-US" sz="5400" dirty="0" err="1">
                <a:solidFill>
                  <a:srgbClr val="FFFFFF"/>
                </a:solidFill>
              </a:rPr>
              <a:t>energie</a:t>
            </a:r>
            <a:r>
              <a:rPr lang="en-US" sz="5400" dirty="0">
                <a:solidFill>
                  <a:srgbClr val="FFFFFF"/>
                </a:solidFill>
              </a:rPr>
              <a:t>?</a:t>
            </a:r>
          </a:p>
        </p:txBody>
      </p:sp>
      <p:cxnSp>
        <p:nvCxnSpPr>
          <p:cNvPr id="17"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binnen, vloer, tafel, zitten&#10;&#10;Automatisch gegenereerde beschrijving">
            <a:extLst>
              <a:ext uri="{FF2B5EF4-FFF2-40B4-BE49-F238E27FC236}">
                <a16:creationId xmlns:a16="http://schemas.microsoft.com/office/drawing/2014/main" id="{85E7A7EB-CB82-B04E-ADFB-C22090139678}"/>
              </a:ext>
            </a:extLst>
          </p:cNvPr>
          <p:cNvPicPr>
            <a:picLocks noGrp="1" noChangeAspect="1"/>
          </p:cNvPicPr>
          <p:nvPr>
            <p:ph idx="1"/>
          </p:nvPr>
        </p:nvPicPr>
        <p:blipFill>
          <a:blip r:embed="rId2"/>
          <a:stretch>
            <a:fillRect/>
          </a:stretch>
        </p:blipFill>
        <p:spPr>
          <a:xfrm>
            <a:off x="331567" y="2891160"/>
            <a:ext cx="5455917" cy="3068953"/>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A51F713D-A0CD-CD4F-A9C2-AEC8F8C3E23C}"/>
              </a:ext>
            </a:extLst>
          </p:cNvPr>
          <p:cNvPicPr>
            <a:picLocks noChangeAspect="1"/>
          </p:cNvPicPr>
          <p:nvPr/>
        </p:nvPicPr>
        <p:blipFill>
          <a:blip r:embed="rId3"/>
          <a:stretch>
            <a:fillRect/>
          </a:stretch>
        </p:blipFill>
        <p:spPr>
          <a:xfrm>
            <a:off x="6445073" y="3061658"/>
            <a:ext cx="5455917" cy="2727957"/>
          </a:xfrm>
          <a:prstGeom prst="rect">
            <a:avLst/>
          </a:prstGeom>
        </p:spPr>
      </p:pic>
    </p:spTree>
    <p:extLst>
      <p:ext uri="{BB962C8B-B14F-4D97-AF65-F5344CB8AC3E}">
        <p14:creationId xmlns:p14="http://schemas.microsoft.com/office/powerpoint/2010/main" val="1782470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A3F0E2E-8F3A-AE4A-A0BC-20798CB288B8}"/>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Grondvormen van gezondheidsvoorlichting</a:t>
            </a:r>
          </a:p>
        </p:txBody>
      </p:sp>
      <p:graphicFrame>
        <p:nvGraphicFramePr>
          <p:cNvPr id="14" name="Tijdelijke aanduiding voor inhoud 2">
            <a:extLst>
              <a:ext uri="{FF2B5EF4-FFF2-40B4-BE49-F238E27FC236}">
                <a16:creationId xmlns:a16="http://schemas.microsoft.com/office/drawing/2014/main" id="{6111627C-53D5-4150-B6AD-41C3DB9B4115}"/>
              </a:ext>
            </a:extLst>
          </p:cNvPr>
          <p:cNvGraphicFramePr>
            <a:graphicFrameLocks noGrp="1"/>
          </p:cNvGraphicFramePr>
          <p:nvPr>
            <p:ph idx="1"/>
            <p:extLst>
              <p:ext uri="{D42A27DB-BD31-4B8C-83A1-F6EECF244321}">
                <p14:modId xmlns:p14="http://schemas.microsoft.com/office/powerpoint/2010/main" val="125156156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161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6">
            <a:extLst>
              <a:ext uri="{FF2B5EF4-FFF2-40B4-BE49-F238E27FC236}">
                <a16:creationId xmlns:a16="http://schemas.microsoft.com/office/drawing/2014/main" id="{418BD42E-EF15-F243-9B69-596636F8F3CA}"/>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000">
                <a:solidFill>
                  <a:srgbClr val="FFFFFF"/>
                </a:solidFill>
              </a:rPr>
              <a:t>Kennismaking</a:t>
            </a:r>
            <a:br>
              <a:rPr lang="en-US" sz="3000">
                <a:solidFill>
                  <a:srgbClr val="FFFFFF"/>
                </a:solidFill>
              </a:rPr>
            </a:br>
            <a:r>
              <a:rPr lang="en-US" sz="3000">
                <a:solidFill>
                  <a:srgbClr val="FFFFFF"/>
                </a:solidFill>
              </a:rPr>
              <a:t>Dat ben ik!</a:t>
            </a:r>
          </a:p>
        </p:txBody>
      </p:sp>
      <p:pic>
        <p:nvPicPr>
          <p:cNvPr id="4" name="Afbeelding 3">
            <a:extLst>
              <a:ext uri="{FF2B5EF4-FFF2-40B4-BE49-F238E27FC236}">
                <a16:creationId xmlns:a16="http://schemas.microsoft.com/office/drawing/2014/main" id="{BC13A52C-296A-A944-B410-E02A35C47B7D}"/>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320040" y="593745"/>
            <a:ext cx="3425609" cy="3425609"/>
          </a:xfrm>
          <a:prstGeom prst="rect">
            <a:avLst/>
          </a:prstGeom>
        </p:spPr>
      </p:pic>
      <p:pic>
        <p:nvPicPr>
          <p:cNvPr id="6" name="Afbeelding 5">
            <a:extLst>
              <a:ext uri="{FF2B5EF4-FFF2-40B4-BE49-F238E27FC236}">
                <a16:creationId xmlns:a16="http://schemas.microsoft.com/office/drawing/2014/main" id="{AC6419B8-3874-4A45-B525-594724704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5729" y="1240412"/>
            <a:ext cx="3433324" cy="2132274"/>
          </a:xfrm>
          <a:prstGeom prst="rect">
            <a:avLst/>
          </a:prstGeom>
        </p:spPr>
      </p:pic>
      <p:cxnSp>
        <p:nvCxnSpPr>
          <p:cNvPr id="20" name="Straight Connector 1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Afbeelding 10" descr="Afbeelding met illustratie&#10;&#10;Automatisch gegenereerde beschrijving">
            <a:extLst>
              <a:ext uri="{FF2B5EF4-FFF2-40B4-BE49-F238E27FC236}">
                <a16:creationId xmlns:a16="http://schemas.microsoft.com/office/drawing/2014/main" id="{3F15284C-76FD-DB4E-9AA3-C91E171E775A}"/>
              </a:ext>
            </a:extLst>
          </p:cNvPr>
          <p:cNvPicPr>
            <a:picLocks noChangeAspect="1"/>
          </p:cNvPicPr>
          <p:nvPr/>
        </p:nvPicPr>
        <p:blipFill>
          <a:blip r:embed="rId5"/>
          <a:stretch>
            <a:fillRect/>
          </a:stretch>
        </p:blipFill>
        <p:spPr>
          <a:xfrm>
            <a:off x="8449725" y="616905"/>
            <a:ext cx="3423916" cy="3423916"/>
          </a:xfrm>
          <a:prstGeom prst="rect">
            <a:avLst/>
          </a:prstGeom>
        </p:spPr>
      </p:pic>
      <p:cxnSp>
        <p:nvCxnSpPr>
          <p:cNvPr id="22" name="Straight Connector 2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3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16D84-837A-3447-924B-BC294B0783D6}"/>
              </a:ext>
            </a:extLst>
          </p:cNvPr>
          <p:cNvSpPr>
            <a:spLocks noGrp="1"/>
          </p:cNvSpPr>
          <p:nvPr>
            <p:ph type="title"/>
          </p:nvPr>
        </p:nvSpPr>
        <p:spPr>
          <a:xfrm>
            <a:off x="960100" y="978102"/>
            <a:ext cx="10588434" cy="1062644"/>
          </a:xfrm>
        </p:spPr>
        <p:txBody>
          <a:bodyPr anchor="b">
            <a:normAutofit/>
          </a:bodyPr>
          <a:lstStyle/>
          <a:p>
            <a:r>
              <a:rPr lang="nl-NL"/>
              <a:t>Gezondheidsvoorlichting</a:t>
            </a:r>
            <a:endParaRPr lang="nl-NL" dirty="0"/>
          </a:p>
        </p:txBody>
      </p:sp>
      <p:cxnSp>
        <p:nvCxnSpPr>
          <p:cNvPr id="18" name="Straight Connector 1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illustratie&#10;&#10;Automatisch gegenereerde beschrijving">
            <a:extLst>
              <a:ext uri="{FF2B5EF4-FFF2-40B4-BE49-F238E27FC236}">
                <a16:creationId xmlns:a16="http://schemas.microsoft.com/office/drawing/2014/main" id="{2BC92C6C-5AE5-8C4D-A406-CA3B9CC3160A}"/>
              </a:ext>
            </a:extLst>
          </p:cNvPr>
          <p:cNvPicPr>
            <a:picLocks noChangeAspect="1"/>
          </p:cNvPicPr>
          <p:nvPr/>
        </p:nvPicPr>
        <p:blipFill>
          <a:blip r:embed="rId2"/>
          <a:stretch>
            <a:fillRect/>
          </a:stretch>
        </p:blipFill>
        <p:spPr>
          <a:xfrm>
            <a:off x="617635" y="2755704"/>
            <a:ext cx="3366480" cy="1346592"/>
          </a:xfrm>
          <a:prstGeom prst="rect">
            <a:avLst/>
          </a:prstGeom>
        </p:spPr>
      </p:pic>
      <p:sp>
        <p:nvSpPr>
          <p:cNvPr id="3" name="Tijdelijke aanduiding voor inhoud 2">
            <a:extLst>
              <a:ext uri="{FF2B5EF4-FFF2-40B4-BE49-F238E27FC236}">
                <a16:creationId xmlns:a16="http://schemas.microsoft.com/office/drawing/2014/main" id="{D4ADFD6A-DDC0-FE4A-8123-8ED011B32C40}"/>
              </a:ext>
            </a:extLst>
          </p:cNvPr>
          <p:cNvSpPr>
            <a:spLocks noGrp="1"/>
          </p:cNvSpPr>
          <p:nvPr>
            <p:ph idx="1"/>
          </p:nvPr>
        </p:nvSpPr>
        <p:spPr>
          <a:xfrm>
            <a:off x="4140926" y="2682433"/>
            <a:ext cx="7096597" cy="3300342"/>
          </a:xfrm>
        </p:spPr>
        <p:txBody>
          <a:bodyPr>
            <a:normAutofit lnSpcReduction="10000"/>
          </a:bodyPr>
          <a:lstStyle/>
          <a:p>
            <a:pPr marL="0" indent="0">
              <a:buNone/>
            </a:pPr>
            <a:r>
              <a:rPr lang="nl-NL" sz="2300" dirty="0"/>
              <a:t>Het doel van gezondheidsvoorlichting is dat een persoon gemotiveerd raakt om zich ander, gezonder gedrag eigen te maken en zijn leefstijl te veranderen.</a:t>
            </a:r>
          </a:p>
          <a:p>
            <a:pPr marL="0" indent="0">
              <a:buNone/>
            </a:pPr>
            <a:r>
              <a:rPr lang="nl-NL" sz="2100" b="1" dirty="0"/>
              <a:t>Faciliterende GVO</a:t>
            </a:r>
          </a:p>
          <a:p>
            <a:pPr lvl="1"/>
            <a:r>
              <a:rPr lang="nl-NL" sz="1900" dirty="0"/>
              <a:t>Bedoeld om kennis te vergroten</a:t>
            </a:r>
          </a:p>
          <a:p>
            <a:pPr lvl="1"/>
            <a:r>
              <a:rPr lang="nl-NL" sz="1900" dirty="0"/>
              <a:t>Vrijblijvender </a:t>
            </a:r>
          </a:p>
          <a:p>
            <a:endParaRPr lang="nl-NL" sz="600" dirty="0"/>
          </a:p>
          <a:p>
            <a:pPr marL="0" indent="0">
              <a:buNone/>
            </a:pPr>
            <a:r>
              <a:rPr lang="nl-NL" sz="2300" b="1" dirty="0"/>
              <a:t>Intentionele GVO</a:t>
            </a:r>
            <a:endParaRPr lang="nl-NL" sz="1900" b="1" dirty="0"/>
          </a:p>
          <a:p>
            <a:pPr lvl="1"/>
            <a:r>
              <a:rPr lang="nl-NL" sz="1900" dirty="0"/>
              <a:t>De intentie is om het gedrag te veranderen </a:t>
            </a:r>
          </a:p>
          <a:p>
            <a:pPr lvl="1"/>
            <a:r>
              <a:rPr lang="nl-NL" sz="1900" dirty="0"/>
              <a:t>Sturende manier </a:t>
            </a:r>
          </a:p>
          <a:p>
            <a:endParaRPr lang="nl-NL" sz="600" dirty="0"/>
          </a:p>
        </p:txBody>
      </p:sp>
    </p:spTree>
    <p:extLst>
      <p:ext uri="{BB962C8B-B14F-4D97-AF65-F5344CB8AC3E}">
        <p14:creationId xmlns:p14="http://schemas.microsoft.com/office/powerpoint/2010/main" val="3178078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86E9DE2-B21C-1041-9708-9D1E7E61456F}"/>
              </a:ext>
            </a:extLst>
          </p:cNvPr>
          <p:cNvSpPr>
            <a:spLocks noGrp="1"/>
          </p:cNvSpPr>
          <p:nvPr>
            <p:ph type="title"/>
          </p:nvPr>
        </p:nvSpPr>
        <p:spPr>
          <a:xfrm>
            <a:off x="686834" y="1153572"/>
            <a:ext cx="3200400" cy="4461163"/>
          </a:xfrm>
        </p:spPr>
        <p:txBody>
          <a:bodyPr>
            <a:normAutofit/>
          </a:bodyPr>
          <a:lstStyle/>
          <a:p>
            <a:r>
              <a:rPr lang="nl-NL" dirty="0">
                <a:solidFill>
                  <a:srgbClr val="FFFFFF"/>
                </a:solidFill>
              </a:rPr>
              <a:t>Planmatige aanpak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4B3B0B06-1326-3648-8C70-E4A6FF81A169}"/>
              </a:ext>
            </a:extLst>
          </p:cNvPr>
          <p:cNvSpPr>
            <a:spLocks noGrp="1"/>
          </p:cNvSpPr>
          <p:nvPr>
            <p:ph idx="1"/>
          </p:nvPr>
        </p:nvSpPr>
        <p:spPr>
          <a:xfrm>
            <a:off x="4447308" y="591344"/>
            <a:ext cx="6906491" cy="5585619"/>
          </a:xfrm>
        </p:spPr>
        <p:txBody>
          <a:bodyPr anchor="ctr">
            <a:normAutofit/>
          </a:bodyPr>
          <a:lstStyle/>
          <a:p>
            <a:r>
              <a:rPr lang="nl-NL" sz="1800"/>
              <a:t>Analyse van gezondheid: wat is het probleem en/of thema, bij wie speelt het, wat is de ernst en aard en wat zijn de gevolgen als u niets doet.</a:t>
            </a:r>
          </a:p>
          <a:p>
            <a:r>
              <a:rPr lang="nl-NL" sz="1800"/>
              <a:t>Analyse van gedrag en omgeving: wat veroorzaakt het gezondheidsprobleem?</a:t>
            </a:r>
          </a:p>
          <a:p>
            <a:r>
              <a:rPr lang="nl-NL" sz="1800"/>
              <a:t>Analyse van factoren die het gedrag beïnvloeden: welke factoren beïnvloeden het gedrag positief of negatief (bijvoorbeeld kennis, houding en vaardigheden maar ook factoren uit de sociale en fysieke omgeving) en welke factoren wilt en kunt u aanpakken en wat is daarbij uw doel?</a:t>
            </a:r>
          </a:p>
          <a:p>
            <a:r>
              <a:rPr lang="nl-NL" sz="1800"/>
              <a:t>Interventiekeuze: welke interventie of aanpak past bij uw doel en doelgroep?</a:t>
            </a:r>
          </a:p>
          <a:p>
            <a:r>
              <a:rPr lang="nl-NL" sz="1800"/>
              <a:t>Interventie-implementatie en verspreiding: met een implementatieplan zorgt u voor de uitvoering.</a:t>
            </a:r>
          </a:p>
          <a:p>
            <a:r>
              <a:rPr lang="nl-NL" sz="1800"/>
              <a:t>Evaluatie van de interventie: heeft uw aanpak het gewenste effect of moet u bijstellen?   </a:t>
            </a:r>
          </a:p>
          <a:p>
            <a:pPr marL="0" indent="0">
              <a:buNone/>
            </a:pPr>
            <a:br>
              <a:rPr lang="nl-NL" sz="1800"/>
            </a:br>
            <a:endParaRPr lang="nl-NL" sz="1800"/>
          </a:p>
        </p:txBody>
      </p:sp>
    </p:spTree>
    <p:extLst>
      <p:ext uri="{BB962C8B-B14F-4D97-AF65-F5344CB8AC3E}">
        <p14:creationId xmlns:p14="http://schemas.microsoft.com/office/powerpoint/2010/main" val="332826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Top Corners Rounded 3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Top Corners Rounded 3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015AC8C-35F8-4D45-B271-DC42273EE87F}"/>
              </a:ext>
            </a:extLst>
          </p:cNvPr>
          <p:cNvSpPr>
            <a:spLocks noGrp="1"/>
          </p:cNvSpPr>
          <p:nvPr>
            <p:ph type="title"/>
          </p:nvPr>
        </p:nvSpPr>
        <p:spPr>
          <a:xfrm>
            <a:off x="321733" y="981091"/>
            <a:ext cx="4092951" cy="1624457"/>
          </a:xfrm>
        </p:spPr>
        <p:txBody>
          <a:bodyPr vert="horz" lIns="91440" tIns="45720" rIns="91440" bIns="45720" rtlCol="0">
            <a:normAutofit/>
          </a:bodyPr>
          <a:lstStyle/>
          <a:p>
            <a:r>
              <a:rPr lang="en-US" sz="3100" kern="1200" dirty="0" err="1">
                <a:solidFill>
                  <a:schemeClr val="bg1"/>
                </a:solidFill>
                <a:latin typeface="+mj-lt"/>
                <a:ea typeface="+mj-ea"/>
                <a:cs typeface="+mj-cs"/>
              </a:rPr>
              <a:t>Gezondheidsvoorlichting</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en</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opvoeding</a:t>
            </a:r>
            <a:r>
              <a:rPr lang="en-US" sz="3100" kern="1200" dirty="0">
                <a:solidFill>
                  <a:schemeClr val="bg1"/>
                </a:solidFill>
                <a:latin typeface="+mj-lt"/>
                <a:ea typeface="+mj-ea"/>
                <a:cs typeface="+mj-cs"/>
              </a:rPr>
              <a:t> GVO</a:t>
            </a:r>
          </a:p>
        </p:txBody>
      </p:sp>
      <p:cxnSp>
        <p:nvCxnSpPr>
          <p:cNvPr id="35" name="Straight Connector 3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A8A69BFC-FF3E-46BF-BFDC-C0460CC4FE64}"/>
              </a:ext>
            </a:extLst>
          </p:cNvPr>
          <p:cNvSpPr>
            <a:spLocks noGrp="1"/>
          </p:cNvSpPr>
          <p:nvPr>
            <p:ph idx="1"/>
          </p:nvPr>
        </p:nvSpPr>
        <p:spPr>
          <a:xfrm>
            <a:off x="321733" y="2834809"/>
            <a:ext cx="4092951" cy="3042099"/>
          </a:xfrm>
        </p:spPr>
        <p:txBody>
          <a:bodyPr anchor="t">
            <a:normAutofit fontScale="92500" lnSpcReduction="10000"/>
          </a:bodyPr>
          <a:lstStyle/>
          <a:p>
            <a:pPr marL="0" indent="0">
              <a:buNone/>
            </a:pPr>
            <a:r>
              <a:rPr lang="nl-NL" sz="2000" dirty="0">
                <a:solidFill>
                  <a:schemeClr val="bg1"/>
                </a:solidFill>
              </a:rPr>
              <a:t>Kenmerkend voor het model (</a:t>
            </a:r>
            <a:r>
              <a:rPr lang="nl-NL" sz="2000" dirty="0" err="1">
                <a:solidFill>
                  <a:schemeClr val="bg1"/>
                </a:solidFill>
              </a:rPr>
              <a:t>Saas</a:t>
            </a:r>
            <a:r>
              <a:rPr lang="nl-NL" sz="2000" dirty="0">
                <a:solidFill>
                  <a:schemeClr val="bg1"/>
                </a:solidFill>
              </a:rPr>
              <a:t> &amp; De </a:t>
            </a:r>
            <a:r>
              <a:rPr lang="nl-NL" sz="2000" dirty="0" err="1">
                <a:solidFill>
                  <a:schemeClr val="bg1"/>
                </a:solidFill>
              </a:rPr>
              <a:t>Haes</a:t>
            </a:r>
            <a:r>
              <a:rPr lang="nl-NL" sz="2000" dirty="0">
                <a:solidFill>
                  <a:schemeClr val="bg1"/>
                </a:solidFill>
              </a:rPr>
              <a:t> 1993)</a:t>
            </a:r>
          </a:p>
          <a:p>
            <a:r>
              <a:rPr lang="nl-NL" sz="2000" dirty="0">
                <a:solidFill>
                  <a:schemeClr val="bg1"/>
                </a:solidFill>
              </a:rPr>
              <a:t>Aan de hand van verschillende methoden wordt informatie gegeven met het doel gezonder gedrag te stimuleren. </a:t>
            </a:r>
          </a:p>
          <a:p>
            <a:r>
              <a:rPr lang="nl-NL" sz="2000" dirty="0">
                <a:solidFill>
                  <a:schemeClr val="bg1"/>
                </a:solidFill>
              </a:rPr>
              <a:t>Planmatig opgebouwd</a:t>
            </a:r>
          </a:p>
          <a:p>
            <a:r>
              <a:rPr lang="nl-NL" sz="2000" dirty="0">
                <a:solidFill>
                  <a:schemeClr val="bg1"/>
                </a:solidFill>
              </a:rPr>
              <a:t>In samenwerking met de doelgroep</a:t>
            </a:r>
          </a:p>
          <a:p>
            <a:r>
              <a:rPr lang="nl-NL" sz="2000" dirty="0">
                <a:solidFill>
                  <a:schemeClr val="bg1"/>
                </a:solidFill>
              </a:rPr>
              <a:t>Zorgvuldige afweging van het gewenste gedrag</a:t>
            </a:r>
          </a:p>
          <a:p>
            <a:endParaRPr lang="en-US" sz="2000" dirty="0">
              <a:solidFill>
                <a:schemeClr val="bg1"/>
              </a:solidFill>
            </a:endParaRPr>
          </a:p>
        </p:txBody>
      </p:sp>
      <p:pic>
        <p:nvPicPr>
          <p:cNvPr id="5" name="Tijdelijke aanduiding voor inhoud 4">
            <a:extLst>
              <a:ext uri="{FF2B5EF4-FFF2-40B4-BE49-F238E27FC236}">
                <a16:creationId xmlns:a16="http://schemas.microsoft.com/office/drawing/2014/main" id="{EEE036A0-0EFD-474A-BF25-35E4EF42990A}"/>
              </a:ext>
            </a:extLst>
          </p:cNvPr>
          <p:cNvPicPr>
            <a:picLocks noChangeAspect="1"/>
          </p:cNvPicPr>
          <p:nvPr/>
        </p:nvPicPr>
        <p:blipFill>
          <a:blip r:embed="rId2"/>
          <a:srcRect/>
          <a:stretch/>
        </p:blipFill>
        <p:spPr>
          <a:xfrm>
            <a:off x="5212416" y="900340"/>
            <a:ext cx="6524818" cy="4900272"/>
          </a:xfrm>
          <a:prstGeom prst="rect">
            <a:avLst/>
          </a:prstGeom>
        </p:spPr>
      </p:pic>
    </p:spTree>
    <p:extLst>
      <p:ext uri="{BB962C8B-B14F-4D97-AF65-F5344CB8AC3E}">
        <p14:creationId xmlns:p14="http://schemas.microsoft.com/office/powerpoint/2010/main" val="1742850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BE050-62D0-D74A-9FEB-D96D86A3C87A}"/>
              </a:ext>
            </a:extLst>
          </p:cNvPr>
          <p:cNvSpPr>
            <a:spLocks noGrp="1"/>
          </p:cNvSpPr>
          <p:nvPr>
            <p:ph type="title"/>
          </p:nvPr>
        </p:nvSpPr>
        <p:spPr>
          <a:xfrm>
            <a:off x="801098" y="1396289"/>
            <a:ext cx="5712824" cy="1325563"/>
          </a:xfrm>
        </p:spPr>
        <p:txBody>
          <a:bodyPr vert="horz" lIns="91440" tIns="45720" rIns="91440" bIns="45720" rtlCol="0" anchor="ctr">
            <a:normAutofit/>
          </a:bodyPr>
          <a:lstStyle/>
          <a:p>
            <a:r>
              <a:rPr lang="en-US" sz="3700" kern="1200">
                <a:solidFill>
                  <a:schemeClr val="tx1"/>
                </a:solidFill>
                <a:latin typeface="+mj-lt"/>
                <a:ea typeface="+mj-ea"/>
                <a:cs typeface="+mj-cs"/>
              </a:rPr>
              <a:t>Gezondheidskundige analyse overgewicht bij kinderen</a:t>
            </a:r>
          </a:p>
        </p:txBody>
      </p:sp>
      <p:sp>
        <p:nvSpPr>
          <p:cNvPr id="4" name="Tijdelijke aanduiding voor inhoud 3">
            <a:extLst>
              <a:ext uri="{FF2B5EF4-FFF2-40B4-BE49-F238E27FC236}">
                <a16:creationId xmlns:a16="http://schemas.microsoft.com/office/drawing/2014/main" id="{D2F1561F-27A7-5648-837A-620A67467EC5}"/>
              </a:ext>
            </a:extLst>
          </p:cNvPr>
          <p:cNvSpPr>
            <a:spLocks noGrp="1"/>
          </p:cNvSpPr>
          <p:nvPr>
            <p:ph sz="half" idx="2"/>
          </p:nvPr>
        </p:nvSpPr>
        <p:spPr>
          <a:xfrm>
            <a:off x="805543" y="2871982"/>
            <a:ext cx="4558309" cy="3181684"/>
          </a:xfrm>
        </p:spPr>
        <p:txBody>
          <a:bodyPr vert="horz" lIns="91440" tIns="45720" rIns="91440" bIns="45720" rtlCol="0" anchor="t">
            <a:normAutofit/>
          </a:bodyPr>
          <a:lstStyle/>
          <a:p>
            <a:pPr marL="0"/>
            <a:r>
              <a:rPr lang="en-US" sz="1800" dirty="0"/>
              <a:t>We </a:t>
            </a:r>
            <a:r>
              <a:rPr lang="en-US" sz="1800" dirty="0" err="1"/>
              <a:t>hebben</a:t>
            </a:r>
            <a:r>
              <a:rPr lang="en-US" sz="1800" dirty="0"/>
              <a:t> </a:t>
            </a:r>
            <a:r>
              <a:rPr lang="en-US" sz="1800" dirty="0" err="1"/>
              <a:t>een</a:t>
            </a:r>
            <a:r>
              <a:rPr lang="en-US" sz="1800" dirty="0"/>
              <a:t> </a:t>
            </a:r>
            <a:r>
              <a:rPr lang="en-US" sz="1800" dirty="0" err="1"/>
              <a:t>gezondheidskundig</a:t>
            </a:r>
            <a:r>
              <a:rPr lang="en-US" sz="1800" dirty="0"/>
              <a:t> </a:t>
            </a:r>
            <a:r>
              <a:rPr lang="en-US" sz="1800" dirty="0" err="1"/>
              <a:t>probleem</a:t>
            </a:r>
            <a:r>
              <a:rPr lang="en-US" sz="1800" dirty="0"/>
              <a:t>:</a:t>
            </a:r>
          </a:p>
          <a:p>
            <a:pPr marL="0"/>
            <a:r>
              <a:rPr lang="en-US" sz="1800" dirty="0" err="1"/>
              <a:t>Verzamel</a:t>
            </a:r>
            <a:r>
              <a:rPr lang="en-US" sz="1800" dirty="0"/>
              <a:t> de </a:t>
            </a:r>
            <a:r>
              <a:rPr lang="en-US" sz="1800" dirty="0" err="1"/>
              <a:t>feiten</a:t>
            </a:r>
            <a:r>
              <a:rPr lang="en-US" sz="1800" dirty="0"/>
              <a:t> over </a:t>
            </a:r>
            <a:r>
              <a:rPr lang="en-US" sz="1800" dirty="0" err="1"/>
              <a:t>dit</a:t>
            </a:r>
            <a:r>
              <a:rPr lang="en-US" sz="1800" dirty="0"/>
              <a:t> </a:t>
            </a:r>
            <a:r>
              <a:rPr lang="en-US" sz="1800" dirty="0" err="1"/>
              <a:t>onderwerp</a:t>
            </a:r>
            <a:r>
              <a:rPr lang="en-US" sz="1800" dirty="0"/>
              <a:t>. Ga in </a:t>
            </a:r>
            <a:r>
              <a:rPr lang="en-US" sz="1800" dirty="0" err="1"/>
              <a:t>groepjes</a:t>
            </a:r>
            <a:r>
              <a:rPr lang="en-US" sz="1800" dirty="0"/>
              <a:t> op </a:t>
            </a:r>
            <a:r>
              <a:rPr lang="en-US" sz="1800" dirty="0" err="1"/>
              <a:t>onderzoek</a:t>
            </a:r>
            <a:r>
              <a:rPr lang="en-US" sz="1800" dirty="0"/>
              <a:t> </a:t>
            </a:r>
            <a:r>
              <a:rPr lang="en-US" sz="1800" dirty="0" err="1"/>
              <a:t>uit</a:t>
            </a:r>
            <a:r>
              <a:rPr lang="en-US" sz="1800" dirty="0"/>
              <a:t> </a:t>
            </a:r>
            <a:r>
              <a:rPr lang="en-US" sz="1800" dirty="0" err="1"/>
              <a:t>en</a:t>
            </a:r>
            <a:r>
              <a:rPr lang="en-US" sz="1800" dirty="0"/>
              <a:t> </a:t>
            </a:r>
            <a:r>
              <a:rPr lang="en-US" sz="1800" dirty="0" err="1"/>
              <a:t>schrijf</a:t>
            </a:r>
            <a:r>
              <a:rPr lang="en-US" sz="1800" dirty="0"/>
              <a:t> de </a:t>
            </a:r>
            <a:r>
              <a:rPr lang="en-US" sz="1800" dirty="0" err="1"/>
              <a:t>feiten</a:t>
            </a:r>
            <a:r>
              <a:rPr lang="en-US" sz="1800" dirty="0"/>
              <a:t> op de </a:t>
            </a:r>
            <a:r>
              <a:rPr lang="en-US" sz="1800" dirty="0" err="1"/>
              <a:t>flipover</a:t>
            </a:r>
            <a:endParaRPr lang="en-US" sz="1800" dirty="0"/>
          </a:p>
          <a:p>
            <a:pPr marL="0"/>
            <a:r>
              <a:rPr lang="en-US" sz="1800" dirty="0" err="1"/>
              <a:t>Presenteer</a:t>
            </a:r>
            <a:r>
              <a:rPr lang="en-US" sz="1800" dirty="0"/>
              <a:t> per </a:t>
            </a:r>
            <a:r>
              <a:rPr lang="en-US" sz="1800" dirty="0" err="1"/>
              <a:t>groepje</a:t>
            </a:r>
            <a:r>
              <a:rPr lang="en-US" sz="1800" dirty="0"/>
              <a:t> de </a:t>
            </a:r>
            <a:r>
              <a:rPr lang="en-US" sz="1800" dirty="0" err="1"/>
              <a:t>bevindingen</a:t>
            </a:r>
            <a:r>
              <a:rPr lang="en-US" sz="1800" dirty="0"/>
              <a:t> </a:t>
            </a:r>
            <a:r>
              <a:rPr lang="en-US" sz="1800" dirty="0" err="1"/>
              <a:t>en</a:t>
            </a:r>
            <a:r>
              <a:rPr lang="en-US" sz="1800" dirty="0"/>
              <a:t> </a:t>
            </a:r>
            <a:r>
              <a:rPr lang="en-US" sz="1800" dirty="0" err="1"/>
              <a:t>waar</a:t>
            </a:r>
            <a:r>
              <a:rPr lang="en-US" sz="1800" dirty="0"/>
              <a:t> let je op </a:t>
            </a:r>
            <a:r>
              <a:rPr lang="en-US" sz="1800" dirty="0" err="1"/>
              <a:t>bij</a:t>
            </a:r>
            <a:r>
              <a:rPr lang="en-US" sz="1800" dirty="0"/>
              <a:t> het </a:t>
            </a:r>
            <a:r>
              <a:rPr lang="en-US" sz="1800" dirty="0" err="1"/>
              <a:t>vinden</a:t>
            </a:r>
            <a:r>
              <a:rPr lang="en-US" sz="1800" dirty="0"/>
              <a:t>  van de </a:t>
            </a:r>
            <a:r>
              <a:rPr lang="en-US" sz="1800" dirty="0" err="1"/>
              <a:t>informatie</a:t>
            </a:r>
            <a:endParaRPr lang="en-US" sz="1800" dirty="0"/>
          </a:p>
          <a:p>
            <a:pPr marL="457200" lvl="1"/>
            <a:endParaRPr lang="en-US" sz="1800" dirty="0"/>
          </a:p>
          <a:p>
            <a:pPr marL="514350"/>
            <a:endParaRPr lang="en-US" sz="1800" dirty="0"/>
          </a:p>
        </p:txBody>
      </p:sp>
      <p:sp>
        <p:nvSpPr>
          <p:cNvPr id="23" name="Oval 2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92F8B4C4-ADE1-E64F-991F-71D664569A8A}"/>
              </a:ext>
            </a:extLst>
          </p:cNvPr>
          <p:cNvPicPr>
            <a:picLocks noChangeAspect="1"/>
          </p:cNvPicPr>
          <p:nvPr/>
        </p:nvPicPr>
        <p:blipFill rotWithShape="1">
          <a:blip r:embed="rId2"/>
          <a:srcRect l="8852" r="2289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Afbeelding 4" descr="Afbeelding met microscoop, object&#10;&#10;Automatisch gegenereerde beschrijving">
            <a:extLst>
              <a:ext uri="{FF2B5EF4-FFF2-40B4-BE49-F238E27FC236}">
                <a16:creationId xmlns:a16="http://schemas.microsoft.com/office/drawing/2014/main" id="{D7B86A61-B664-4C47-90F7-F54A4B2AECF6}"/>
              </a:ext>
            </a:extLst>
          </p:cNvPr>
          <p:cNvPicPr>
            <a:picLocks noChangeAspect="1"/>
          </p:cNvPicPr>
          <p:nvPr/>
        </p:nvPicPr>
        <p:blipFill rotWithShape="1">
          <a:blip r:embed="rId3"/>
          <a:srcRect l="33893" r="14615"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7"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descr="Afbeelding met binnen, tafel&#10;&#10;Automatisch gegenereerde beschrijving">
            <a:extLst>
              <a:ext uri="{FF2B5EF4-FFF2-40B4-BE49-F238E27FC236}">
                <a16:creationId xmlns:a16="http://schemas.microsoft.com/office/drawing/2014/main" id="{85E9695C-9903-3845-B6F2-64AF7FAA4341}"/>
              </a:ext>
            </a:extLst>
          </p:cNvPr>
          <p:cNvPicPr>
            <a:picLocks noGrp="1" noChangeAspect="1"/>
          </p:cNvPicPr>
          <p:nvPr>
            <p:ph sz="half" idx="1"/>
          </p:nvPr>
        </p:nvPicPr>
        <p:blipFill rotWithShape="1">
          <a:blip r:embed="rId4"/>
          <a:srcRect l="8121" r="20214" b="2"/>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78439402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6536C8-C9A4-0943-8409-7153CB6667E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200" kern="1200">
                <a:solidFill>
                  <a:srgbClr val="FFFFFF"/>
                </a:solidFill>
                <a:latin typeface="+mj-lt"/>
                <a:ea typeface="+mj-ea"/>
                <a:cs typeface="+mj-cs"/>
              </a:rPr>
              <a:t>Gedragsverandersmodellen</a:t>
            </a:r>
          </a:p>
        </p:txBody>
      </p:sp>
      <p:sp>
        <p:nvSpPr>
          <p:cNvPr id="4" name="Tijdelijke aanduiding voor inhoud 3">
            <a:extLst>
              <a:ext uri="{FF2B5EF4-FFF2-40B4-BE49-F238E27FC236}">
                <a16:creationId xmlns:a16="http://schemas.microsoft.com/office/drawing/2014/main" id="{F40B5C8E-3928-3247-8637-7490AAD9893E}"/>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Theorie of Planned Behavior en daarvan afgeleid het ASE model</a:t>
            </a:r>
          </a:p>
        </p:txBody>
      </p:sp>
    </p:spTree>
    <p:extLst>
      <p:ext uri="{BB962C8B-B14F-4D97-AF65-F5344CB8AC3E}">
        <p14:creationId xmlns:p14="http://schemas.microsoft.com/office/powerpoint/2010/main" val="3069674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A6792F05-2FD4-4F18-815E-15391E8B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5874D9B-8D27-6C46-A6E7-6CD3FA8E0BA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err="1">
                <a:solidFill>
                  <a:schemeClr val="tx1"/>
                </a:solidFill>
                <a:latin typeface="+mj-lt"/>
                <a:ea typeface="+mj-ea"/>
                <a:cs typeface="+mj-cs"/>
              </a:rPr>
              <a:t>Gedragsdeterminaten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ofwel</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welke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factoren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bepalen</a:t>
            </a:r>
            <a:r>
              <a:rPr lang="en-US" kern="1200" dirty="0">
                <a:solidFill>
                  <a:schemeClr val="tx1"/>
                </a:solidFill>
                <a:latin typeface="+mj-lt"/>
                <a:ea typeface="+mj-ea"/>
                <a:cs typeface="+mj-cs"/>
              </a:rPr>
              <a:t> het </a:t>
            </a:r>
            <a:r>
              <a:rPr lang="en-US" kern="1200" dirty="0" err="1">
                <a:solidFill>
                  <a:schemeClr val="tx1"/>
                </a:solidFill>
                <a:latin typeface="+mj-lt"/>
                <a:ea typeface="+mj-ea"/>
                <a:cs typeface="+mj-cs"/>
              </a:rPr>
              <a:t>gedrag</a:t>
            </a:r>
            <a:endParaRPr lang="en-US"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5B7692A2-8F5C-544C-8D60-B0239270A403}"/>
              </a:ext>
            </a:extLst>
          </p:cNvPr>
          <p:cNvSpPr>
            <a:spLocks noGrp="1"/>
          </p:cNvSpPr>
          <p:nvPr>
            <p:ph sz="half" idx="2"/>
          </p:nvPr>
        </p:nvSpPr>
        <p:spPr>
          <a:xfrm>
            <a:off x="838200" y="2021249"/>
            <a:ext cx="5707565" cy="4155713"/>
          </a:xfrm>
        </p:spPr>
        <p:txBody>
          <a:bodyPr vert="horz" lIns="91440" tIns="45720" rIns="91440" bIns="45720" rtlCol="0">
            <a:normAutofit/>
          </a:bodyPr>
          <a:lstStyle/>
          <a:p>
            <a:pPr marL="0"/>
            <a:r>
              <a:rPr lang="en-US" sz="2000" dirty="0" err="1"/>
              <a:t>Inzichtelijk</a:t>
            </a:r>
            <a:r>
              <a:rPr lang="en-US" sz="2000" dirty="0"/>
              <a:t> </a:t>
            </a:r>
            <a:r>
              <a:rPr lang="en-US" sz="2000" dirty="0" err="1"/>
              <a:t>maken</a:t>
            </a:r>
            <a:r>
              <a:rPr lang="en-US" sz="2000" dirty="0"/>
              <a:t> </a:t>
            </a:r>
            <a:r>
              <a:rPr lang="en-US" sz="2000" dirty="0" err="1"/>
              <a:t>welke</a:t>
            </a:r>
            <a:r>
              <a:rPr lang="en-US" sz="2000" dirty="0"/>
              <a:t> </a:t>
            </a:r>
            <a:r>
              <a:rPr lang="en-US" sz="2000" dirty="0" err="1"/>
              <a:t>factoren</a:t>
            </a:r>
            <a:r>
              <a:rPr lang="en-US" sz="2000" dirty="0"/>
              <a:t>  het </a:t>
            </a:r>
            <a:r>
              <a:rPr lang="en-US" sz="2000" dirty="0" err="1"/>
              <a:t>gedrag</a:t>
            </a:r>
            <a:r>
              <a:rPr lang="en-US" sz="2000" dirty="0"/>
              <a:t> </a:t>
            </a:r>
            <a:r>
              <a:rPr lang="en-US" sz="2000" dirty="0" err="1"/>
              <a:t>bepalen</a:t>
            </a:r>
            <a:r>
              <a:rPr lang="en-US" sz="2000" dirty="0"/>
              <a:t>. Het </a:t>
            </a:r>
            <a:r>
              <a:rPr lang="en-US" sz="2000" dirty="0" err="1"/>
              <a:t>gaat</a:t>
            </a:r>
            <a:r>
              <a:rPr lang="en-US" sz="2000" dirty="0"/>
              <a:t> dan om het </a:t>
            </a:r>
            <a:r>
              <a:rPr lang="en-US" sz="2000" dirty="0" err="1"/>
              <a:t>bestuderen</a:t>
            </a:r>
            <a:r>
              <a:rPr lang="en-US" sz="2000" dirty="0"/>
              <a:t> van </a:t>
            </a:r>
            <a:r>
              <a:rPr lang="en-US" sz="2000" dirty="0" err="1"/>
              <a:t>gedragingen</a:t>
            </a:r>
            <a:r>
              <a:rPr lang="en-US" sz="2000" dirty="0"/>
              <a:t> die </a:t>
            </a:r>
            <a:r>
              <a:rPr lang="en-US" sz="2000" dirty="0" err="1"/>
              <a:t>een</a:t>
            </a:r>
            <a:r>
              <a:rPr lang="en-US" sz="2000" dirty="0"/>
              <a:t> </a:t>
            </a:r>
            <a:r>
              <a:rPr lang="en-US" sz="2000" dirty="0" err="1"/>
              <a:t>relatie</a:t>
            </a:r>
            <a:r>
              <a:rPr lang="en-US" sz="2000" dirty="0"/>
              <a:t> </a:t>
            </a:r>
            <a:r>
              <a:rPr lang="en-US" sz="2000" dirty="0" err="1"/>
              <a:t>hebben</a:t>
            </a:r>
            <a:r>
              <a:rPr lang="en-US" sz="2000" dirty="0"/>
              <a:t> met het </a:t>
            </a:r>
            <a:r>
              <a:rPr lang="en-US" sz="2000" dirty="0" err="1"/>
              <a:t>probleem</a:t>
            </a:r>
            <a:r>
              <a:rPr lang="en-US" sz="2000" dirty="0"/>
              <a:t>. Het </a:t>
            </a:r>
            <a:r>
              <a:rPr lang="en-US" sz="2000" b="1" dirty="0"/>
              <a:t>ASE model </a:t>
            </a:r>
            <a:r>
              <a:rPr lang="en-US" sz="2000" dirty="0" err="1"/>
              <a:t>helpt</a:t>
            </a:r>
            <a:r>
              <a:rPr lang="en-US" sz="2000" dirty="0"/>
              <a:t>.</a:t>
            </a:r>
          </a:p>
          <a:p>
            <a:pPr marL="0"/>
            <a:endParaRPr lang="en-US" sz="2000" dirty="0"/>
          </a:p>
          <a:p>
            <a:pPr marL="0"/>
            <a:r>
              <a:rPr lang="en-US" sz="2000" dirty="0">
                <a:hlinkClick r:id="rId2"/>
              </a:rPr>
              <a:t>ASE model</a:t>
            </a:r>
            <a:endParaRPr lang="en-US" sz="2000" dirty="0"/>
          </a:p>
          <a:p>
            <a:pPr marL="0" indent="0">
              <a:buNone/>
            </a:pPr>
            <a:br>
              <a:rPr lang="en-US" sz="2000" dirty="0"/>
            </a:br>
            <a:endParaRPr lang="en-US" sz="2000" dirty="0"/>
          </a:p>
        </p:txBody>
      </p:sp>
      <p:pic>
        <p:nvPicPr>
          <p:cNvPr id="9" name="Afbeelding 8">
            <a:extLst>
              <a:ext uri="{FF2B5EF4-FFF2-40B4-BE49-F238E27FC236}">
                <a16:creationId xmlns:a16="http://schemas.microsoft.com/office/drawing/2014/main" id="{B454BC61-E1D0-EB47-AE75-3192C5CF6D53}"/>
              </a:ext>
            </a:extLst>
          </p:cNvPr>
          <p:cNvPicPr>
            <a:picLocks noChangeAspect="1"/>
          </p:cNvPicPr>
          <p:nvPr/>
        </p:nvPicPr>
        <p:blipFill rotWithShape="1">
          <a:blip r:embed="rId3"/>
          <a:srcRect t="1360" r="-1" b="14367"/>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6" name="Tijdelijke aanduiding voor inhoud 5" descr="Afbeelding met foto, tekst, buiten, oud&#10;&#10;Automatisch gegenereerde beschrijving">
            <a:extLst>
              <a:ext uri="{FF2B5EF4-FFF2-40B4-BE49-F238E27FC236}">
                <a16:creationId xmlns:a16="http://schemas.microsoft.com/office/drawing/2014/main" id="{484C684F-F513-1944-AC25-50B647203821}"/>
              </a:ext>
            </a:extLst>
          </p:cNvPr>
          <p:cNvPicPr>
            <a:picLocks noGrp="1" noChangeAspect="1"/>
          </p:cNvPicPr>
          <p:nvPr>
            <p:ph sz="half" idx="1"/>
          </p:nvPr>
        </p:nvPicPr>
        <p:blipFill rotWithShape="1">
          <a:blip r:embed="rId4"/>
          <a:srcRect r="3" b="9527"/>
          <a:stretch/>
        </p:blipFill>
        <p:spPr>
          <a:xfrm>
            <a:off x="7914115" y="4283870"/>
            <a:ext cx="4277884"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Tree>
    <p:extLst>
      <p:ext uri="{BB962C8B-B14F-4D97-AF65-F5344CB8AC3E}">
        <p14:creationId xmlns:p14="http://schemas.microsoft.com/office/powerpoint/2010/main" val="180996340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34B55F-CBCD-BC49-9786-64CA634C5C9C}"/>
              </a:ext>
            </a:extLst>
          </p:cNvPr>
          <p:cNvSpPr>
            <a:spLocks noGrp="1"/>
          </p:cNvSpPr>
          <p:nvPr>
            <p:ph type="title"/>
          </p:nvPr>
        </p:nvSpPr>
        <p:spPr>
          <a:xfrm>
            <a:off x="838200" y="365125"/>
            <a:ext cx="10515600" cy="1325563"/>
          </a:xfrm>
        </p:spPr>
        <p:txBody>
          <a:bodyPr>
            <a:normAutofit/>
          </a:bodyPr>
          <a:lstStyle/>
          <a:p>
            <a:r>
              <a:rPr lang="nl-NL"/>
              <a:t>ASE model </a:t>
            </a:r>
            <a:endParaRPr lang="nl-NL" dirty="0"/>
          </a:p>
        </p:txBody>
      </p:sp>
      <p:graphicFrame>
        <p:nvGraphicFramePr>
          <p:cNvPr id="8" name="Tijdelijke aanduiding voor inhoud 5">
            <a:extLst>
              <a:ext uri="{FF2B5EF4-FFF2-40B4-BE49-F238E27FC236}">
                <a16:creationId xmlns:a16="http://schemas.microsoft.com/office/drawing/2014/main" id="{0729ECD3-46E0-4B71-889E-8A46729F63BD}"/>
              </a:ext>
            </a:extLst>
          </p:cNvPr>
          <p:cNvGraphicFramePr>
            <a:graphicFrameLocks noGrp="1"/>
          </p:cNvGraphicFramePr>
          <p:nvPr>
            <p:ph idx="1"/>
            <p:extLst>
              <p:ext uri="{D42A27DB-BD31-4B8C-83A1-F6EECF244321}">
                <p14:modId xmlns:p14="http://schemas.microsoft.com/office/powerpoint/2010/main" val="34725689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31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31EC0-8423-4C4F-8444-FBEF62A5FFA7}"/>
              </a:ext>
            </a:extLst>
          </p:cNvPr>
          <p:cNvSpPr>
            <a:spLocks noGrp="1"/>
          </p:cNvSpPr>
          <p:nvPr>
            <p:ph type="title"/>
          </p:nvPr>
        </p:nvSpPr>
        <p:spPr>
          <a:xfrm>
            <a:off x="1571811" y="1573586"/>
            <a:ext cx="9122584" cy="1325563"/>
          </a:xfrm>
        </p:spPr>
        <p:txBody>
          <a:bodyPr>
            <a:normAutofit/>
          </a:bodyPr>
          <a:lstStyle/>
          <a:p>
            <a:r>
              <a:rPr lang="nl-NL" dirty="0"/>
              <a:t>Welke factoren bij kinderen met overgewicht?</a:t>
            </a:r>
          </a:p>
        </p:txBody>
      </p:sp>
      <p:sp>
        <p:nvSpPr>
          <p:cNvPr id="3" name="Tijdelijke aanduiding voor inhoud 2">
            <a:extLst>
              <a:ext uri="{FF2B5EF4-FFF2-40B4-BE49-F238E27FC236}">
                <a16:creationId xmlns:a16="http://schemas.microsoft.com/office/drawing/2014/main" id="{EDFB99B9-1C26-4741-AC8D-8775536EB410}"/>
              </a:ext>
            </a:extLst>
          </p:cNvPr>
          <p:cNvSpPr>
            <a:spLocks noGrp="1"/>
          </p:cNvSpPr>
          <p:nvPr>
            <p:ph idx="1"/>
          </p:nvPr>
        </p:nvSpPr>
        <p:spPr>
          <a:xfrm>
            <a:off x="1571811" y="3060017"/>
            <a:ext cx="6066118" cy="2438546"/>
          </a:xfrm>
        </p:spPr>
        <p:txBody>
          <a:bodyPr>
            <a:normAutofit/>
          </a:bodyPr>
          <a:lstStyle/>
          <a:p>
            <a:r>
              <a:rPr lang="nl-NL" sz="2400"/>
              <a:t>Attitude</a:t>
            </a:r>
          </a:p>
          <a:p>
            <a:r>
              <a:rPr lang="nl-NL" sz="2400"/>
              <a:t>Sociale invloed of sociale norm</a:t>
            </a:r>
          </a:p>
          <a:p>
            <a:r>
              <a:rPr lang="nl-NL" sz="2400"/>
              <a:t>Eigen effectiviteit</a:t>
            </a:r>
          </a:p>
        </p:txBody>
      </p:sp>
      <p:sp>
        <p:nvSpPr>
          <p:cNvPr id="17"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9"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Graphic 6">
            <a:extLst>
              <a:ext uri="{FF2B5EF4-FFF2-40B4-BE49-F238E27FC236}">
                <a16:creationId xmlns:a16="http://schemas.microsoft.com/office/drawing/2014/main" id="{0974CDC2-B9CA-456C-B4A5-45B05E32DD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25899" y="3191551"/>
            <a:ext cx="2194559" cy="2194559"/>
          </a:xfrm>
          <a:prstGeom prst="rect">
            <a:avLst/>
          </a:prstGeom>
        </p:spPr>
      </p:pic>
    </p:spTree>
    <p:extLst>
      <p:ext uri="{BB962C8B-B14F-4D97-AF65-F5344CB8AC3E}">
        <p14:creationId xmlns:p14="http://schemas.microsoft.com/office/powerpoint/2010/main" val="705467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EF7428-77C5-C74A-B934-50CB39A06079}"/>
              </a:ext>
            </a:extLst>
          </p:cNvPr>
          <p:cNvSpPr>
            <a:spLocks noGrp="1"/>
          </p:cNvSpPr>
          <p:nvPr>
            <p:ph type="title"/>
          </p:nvPr>
        </p:nvSpPr>
        <p:spPr>
          <a:xfrm>
            <a:off x="6094105" y="802955"/>
            <a:ext cx="4977976" cy="1454051"/>
          </a:xfrm>
        </p:spPr>
        <p:txBody>
          <a:bodyPr>
            <a:normAutofit/>
          </a:bodyPr>
          <a:lstStyle/>
          <a:p>
            <a:r>
              <a:rPr lang="nl-NL" dirty="0">
                <a:solidFill>
                  <a:srgbClr val="000000"/>
                </a:solidFill>
              </a:rPr>
              <a:t>Stap 3: Interventies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a:extLst>
              <a:ext uri="{FF2B5EF4-FFF2-40B4-BE49-F238E27FC236}">
                <a16:creationId xmlns:a16="http://schemas.microsoft.com/office/drawing/2014/main" id="{ECA2608E-4719-4BD2-9231-3CD23E89C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3BC0B5E0-20D3-964E-930B-3D16D84229CF}"/>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Waar denken jullie aan?</a:t>
            </a:r>
          </a:p>
          <a:p>
            <a:r>
              <a:rPr lang="nl-NL" sz="2000" dirty="0">
                <a:solidFill>
                  <a:srgbClr val="000000"/>
                </a:solidFill>
              </a:rPr>
              <a:t>Zet voorbeelden vanuit de cases op de flipover</a:t>
            </a:r>
          </a:p>
        </p:txBody>
      </p:sp>
    </p:spTree>
    <p:extLst>
      <p:ext uri="{BB962C8B-B14F-4D97-AF65-F5344CB8AC3E}">
        <p14:creationId xmlns:p14="http://schemas.microsoft.com/office/powerpoint/2010/main" val="1317671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70EB8D9-F7A7-5C4C-A3EE-7D602FD20A6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Stap 4: Evaluatie</a:t>
            </a:r>
          </a:p>
        </p:txBody>
      </p:sp>
      <p:pic>
        <p:nvPicPr>
          <p:cNvPr id="4" name="Afbeelding 3" descr="Afbeelding met metaalgoed, uitrusting&#10;&#10;Automatisch gegenereerde beschrijving">
            <a:extLst>
              <a:ext uri="{FF2B5EF4-FFF2-40B4-BE49-F238E27FC236}">
                <a16:creationId xmlns:a16="http://schemas.microsoft.com/office/drawing/2014/main" id="{FFF19EF7-277A-044A-A030-432B74ED234A}"/>
              </a:ext>
            </a:extLst>
          </p:cNvPr>
          <p:cNvPicPr>
            <a:picLocks noChangeAspect="1"/>
          </p:cNvPicPr>
          <p:nvPr/>
        </p:nvPicPr>
        <p:blipFill>
          <a:blip r:embed="rId2"/>
          <a:stretch>
            <a:fillRect/>
          </a:stretch>
        </p:blipFill>
        <p:spPr>
          <a:xfrm>
            <a:off x="382907" y="307731"/>
            <a:ext cx="5330182" cy="3997637"/>
          </a:xfrm>
          <a:prstGeom prst="rect">
            <a:avLst/>
          </a:prstGeom>
        </p:spPr>
      </p:pic>
      <p:pic>
        <p:nvPicPr>
          <p:cNvPr id="5" name="Tijdelijke aanduiding voor inhoud 4" descr="Afbeelding met tekst&#10;&#10;Automatisch gegenereerde beschrijving">
            <a:extLst>
              <a:ext uri="{FF2B5EF4-FFF2-40B4-BE49-F238E27FC236}">
                <a16:creationId xmlns:a16="http://schemas.microsoft.com/office/drawing/2014/main" id="{DF74538B-8CB0-724F-886B-A1E88D4D6C41}"/>
              </a:ext>
            </a:extLst>
          </p:cNvPr>
          <p:cNvPicPr>
            <a:picLocks noGrp="1" noChangeAspect="1"/>
          </p:cNvPicPr>
          <p:nvPr>
            <p:ph idx="1"/>
          </p:nvPr>
        </p:nvPicPr>
        <p:blipFill>
          <a:blip r:embed="rId3"/>
          <a:stretch>
            <a:fillRect/>
          </a:stretch>
        </p:blipFill>
        <p:spPr>
          <a:xfrm>
            <a:off x="6416043" y="383339"/>
            <a:ext cx="5455917" cy="3846421"/>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68D09BD-9407-1A45-87AD-EDF52621EB18}"/>
              </a:ext>
            </a:extLst>
          </p:cNvPr>
          <p:cNvSpPr>
            <a:spLocks noGrp="1"/>
          </p:cNvSpPr>
          <p:nvPr>
            <p:ph type="title"/>
          </p:nvPr>
        </p:nvSpPr>
        <p:spPr>
          <a:xfrm>
            <a:off x="2197101" y="735283"/>
            <a:ext cx="4978399" cy="3165045"/>
          </a:xfrm>
        </p:spPr>
        <p:txBody>
          <a:bodyPr vert="horz" lIns="91440" tIns="45720" rIns="91440" bIns="45720" rtlCol="0" anchor="b">
            <a:normAutofit/>
          </a:bodyPr>
          <a:lstStyle/>
          <a:p>
            <a:r>
              <a:rPr lang="en-US" sz="5200" kern="1200">
                <a:solidFill>
                  <a:schemeClr val="tx1"/>
                </a:solidFill>
                <a:latin typeface="+mj-lt"/>
                <a:ea typeface="+mj-ea"/>
                <a:cs typeface="+mj-cs"/>
              </a:rPr>
              <a:t>Terugblik afgelopen 2 jaar, wat hebben je nog nodig?</a:t>
            </a:r>
          </a:p>
        </p:txBody>
      </p:sp>
      <p:pic>
        <p:nvPicPr>
          <p:cNvPr id="6" name="Graphic 5" descr="Tanabata Tree">
            <a:extLst>
              <a:ext uri="{FF2B5EF4-FFF2-40B4-BE49-F238E27FC236}">
                <a16:creationId xmlns:a16="http://schemas.microsoft.com/office/drawing/2014/main" id="{95E47EE2-C346-4B12-B650-4F6D23CB16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8" name="Graphic 7" descr="Tanabata Tree">
            <a:extLst>
              <a:ext uri="{FF2B5EF4-FFF2-40B4-BE49-F238E27FC236}">
                <a16:creationId xmlns:a16="http://schemas.microsoft.com/office/drawing/2014/main" id="{AD320710-043C-4A39-8A24-B8FCE72641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1205398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0BDCF5-450C-3F44-B329-F34183862245}"/>
              </a:ext>
            </a:extLst>
          </p:cNvPr>
          <p:cNvSpPr>
            <a:spLocks noGrp="1"/>
          </p:cNvSpPr>
          <p:nvPr>
            <p:ph type="title"/>
          </p:nvPr>
        </p:nvSpPr>
        <p:spPr>
          <a:xfrm>
            <a:off x="648929" y="629266"/>
            <a:ext cx="3505495" cy="1622321"/>
          </a:xfrm>
          <a:prstGeom prst="ellipse">
            <a:avLst/>
          </a:prstGeom>
        </p:spPr>
        <p:txBody>
          <a:bodyPr>
            <a:normAutofit/>
          </a:bodyPr>
          <a:lstStyle/>
          <a:p>
            <a:r>
              <a:rPr lang="nl-NL" sz="3700"/>
              <a:t>Gezonde wijkaanpak</a:t>
            </a:r>
          </a:p>
        </p:txBody>
      </p:sp>
      <p:sp>
        <p:nvSpPr>
          <p:cNvPr id="3" name="Tijdelijke aanduiding voor inhoud 2">
            <a:extLst>
              <a:ext uri="{FF2B5EF4-FFF2-40B4-BE49-F238E27FC236}">
                <a16:creationId xmlns:a16="http://schemas.microsoft.com/office/drawing/2014/main" id="{7AC68093-0AE0-844C-B49F-962D068646CD}"/>
              </a:ext>
            </a:extLst>
          </p:cNvPr>
          <p:cNvSpPr>
            <a:spLocks noGrp="1"/>
          </p:cNvSpPr>
          <p:nvPr>
            <p:ph idx="1"/>
          </p:nvPr>
        </p:nvSpPr>
        <p:spPr>
          <a:xfrm>
            <a:off x="648931" y="2438400"/>
            <a:ext cx="3505494" cy="3785419"/>
          </a:xfrm>
        </p:spPr>
        <p:txBody>
          <a:bodyPr>
            <a:normAutofit/>
          </a:bodyPr>
          <a:lstStyle/>
          <a:p>
            <a:r>
              <a:rPr lang="nl-NL" sz="2000"/>
              <a:t>Invloed van de externe omgeving</a:t>
            </a:r>
          </a:p>
          <a:p>
            <a:pPr lvl="1"/>
            <a:r>
              <a:rPr lang="nl-NL" sz="2000"/>
              <a:t>Waar je woont, werkt of naar school gaat.</a:t>
            </a:r>
          </a:p>
          <a:p>
            <a:pPr lvl="1"/>
            <a:r>
              <a:rPr lang="nl-NL" sz="2000"/>
              <a:t>Ga eens naar loket gezond leven. Wat vind je daar over gezonde wijkaanpak?</a:t>
            </a:r>
          </a:p>
          <a:p>
            <a:pPr lvl="1"/>
            <a:r>
              <a:rPr lang="nl-NL" sz="2000"/>
              <a:t>Wat is de definitie van gezonde wijkaanpak?</a:t>
            </a:r>
          </a:p>
          <a:p>
            <a:pPr lvl="1"/>
            <a:r>
              <a:rPr lang="nl-NL" sz="2000"/>
              <a:t>Wat zijn belangrijke aspecten?</a:t>
            </a:r>
          </a:p>
          <a:p>
            <a:pPr lvl="1"/>
            <a:endParaRPr lang="nl-NL" sz="200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lucht, gras&#10;&#10;Automatisch gegenereerde beschrijving">
            <a:extLst>
              <a:ext uri="{FF2B5EF4-FFF2-40B4-BE49-F238E27FC236}">
                <a16:creationId xmlns:a16="http://schemas.microsoft.com/office/drawing/2014/main" id="{73031830-94E0-124D-8792-FD9432191DD9}"/>
              </a:ext>
            </a:extLst>
          </p:cNvPr>
          <p:cNvPicPr>
            <a:picLocks noChangeAspect="1"/>
          </p:cNvPicPr>
          <p:nvPr/>
        </p:nvPicPr>
        <p:blipFill>
          <a:blip r:embed="rId2"/>
          <a:stretch>
            <a:fillRect/>
          </a:stretch>
        </p:blipFill>
        <p:spPr>
          <a:xfrm>
            <a:off x="5405862" y="2148269"/>
            <a:ext cx="6019331" cy="2558215"/>
          </a:xfrm>
          <a:prstGeom prst="rect">
            <a:avLst/>
          </a:prstGeom>
          <a:effectLst/>
        </p:spPr>
      </p:pic>
    </p:spTree>
    <p:extLst>
      <p:ext uri="{BB962C8B-B14F-4D97-AF65-F5344CB8AC3E}">
        <p14:creationId xmlns:p14="http://schemas.microsoft.com/office/powerpoint/2010/main" val="3232647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7EA23B-9ADC-844B-AE86-26CFEBD29A5F}"/>
              </a:ext>
            </a:extLst>
          </p:cNvPr>
          <p:cNvSpPr>
            <a:spLocks noGrp="1"/>
          </p:cNvSpPr>
          <p:nvPr>
            <p:ph type="title"/>
          </p:nvPr>
        </p:nvSpPr>
        <p:spPr>
          <a:xfrm>
            <a:off x="686834" y="1153572"/>
            <a:ext cx="3200400" cy="4461163"/>
          </a:xfrm>
        </p:spPr>
        <p:txBody>
          <a:bodyPr>
            <a:normAutofit/>
          </a:bodyPr>
          <a:lstStyle/>
          <a:p>
            <a:r>
              <a:rPr lang="nl-NL">
                <a:solidFill>
                  <a:srgbClr val="FFFFFF"/>
                </a:solidFill>
              </a:rPr>
              <a:t>Gezonde wijkaanpak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1A590621-F207-2245-971D-5F288799F00E}"/>
              </a:ext>
            </a:extLst>
          </p:cNvPr>
          <p:cNvSpPr>
            <a:spLocks noGrp="1"/>
          </p:cNvSpPr>
          <p:nvPr>
            <p:ph idx="1"/>
          </p:nvPr>
        </p:nvSpPr>
        <p:spPr>
          <a:xfrm>
            <a:off x="4447308" y="591344"/>
            <a:ext cx="6906491" cy="5585619"/>
          </a:xfrm>
        </p:spPr>
        <p:txBody>
          <a:bodyPr anchor="ctr">
            <a:normAutofit/>
          </a:bodyPr>
          <a:lstStyle/>
          <a:p>
            <a:pPr marL="0" indent="0">
              <a:buNone/>
            </a:pPr>
            <a:r>
              <a:rPr lang="nl-NL"/>
              <a:t>“Wijkgerichte gezondheidsbevordering, ook wel Gezonde Wijkaanpak of communitybenadering genoemd, is een structurele, integrale en gebiedsgerichte aanpak met als doel het versterken van gezondheid en welzijn van bewoners in een wijk, buurt of dorp en het aanpakken van gezondheidsachterstanden.”</a:t>
            </a:r>
          </a:p>
          <a:p>
            <a:pPr marL="0" indent="0">
              <a:buNone/>
            </a:pPr>
            <a:endParaRPr lang="nl-NL"/>
          </a:p>
          <a:p>
            <a:pPr marL="0" indent="0">
              <a:buNone/>
            </a:pPr>
            <a:r>
              <a:rPr lang="nl-NL"/>
              <a:t>Bron: Loket Gezond leven </a:t>
            </a:r>
          </a:p>
          <a:p>
            <a:endParaRPr lang="nl-NL"/>
          </a:p>
        </p:txBody>
      </p:sp>
    </p:spTree>
    <p:extLst>
      <p:ext uri="{BB962C8B-B14F-4D97-AF65-F5344CB8AC3E}">
        <p14:creationId xmlns:p14="http://schemas.microsoft.com/office/powerpoint/2010/main" val="3113321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E7EA23B-9ADC-844B-AE86-26CFEBD29A5F}"/>
              </a:ext>
            </a:extLst>
          </p:cNvPr>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6000">
                <a:solidFill>
                  <a:srgbClr val="FFFFFF"/>
                </a:solidFill>
              </a:rPr>
              <a:t>Gezonde wijkaanpak</a:t>
            </a:r>
          </a:p>
        </p:txBody>
      </p:sp>
      <p:sp>
        <p:nvSpPr>
          <p:cNvPr id="14" name="Oval 1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E9076E08-2535-4779-9991-74B70ADD6DF1}"/>
              </a:ext>
            </a:extLst>
          </p:cNvPr>
          <p:cNvGraphicFramePr>
            <a:graphicFrameLocks noGrp="1"/>
          </p:cNvGraphicFramePr>
          <p:nvPr>
            <p:ph idx="1"/>
            <p:extLst>
              <p:ext uri="{D42A27DB-BD31-4B8C-83A1-F6EECF244321}">
                <p14:modId xmlns:p14="http://schemas.microsoft.com/office/powerpoint/2010/main" val="13531053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28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4066D6-1B59-4642-A86D-39464CEE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527208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c 11">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1718653" y="70086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p:cNvSpPr>
            <a:spLocks noGrp="1"/>
          </p:cNvSpPr>
          <p:nvPr>
            <p:ph type="title"/>
          </p:nvPr>
        </p:nvSpPr>
        <p:spPr>
          <a:xfrm>
            <a:off x="643467" y="795509"/>
            <a:ext cx="4092525" cy="2798604"/>
          </a:xfrm>
        </p:spPr>
        <p:txBody>
          <a:bodyPr vert="horz" lIns="91440" tIns="45720" rIns="91440" bIns="45720" rtlCol="0" anchor="b">
            <a:normAutofit/>
          </a:bodyPr>
          <a:lstStyle/>
          <a:p>
            <a:pPr algn="ctr"/>
            <a:r>
              <a:rPr lang="en-US" sz="4200">
                <a:solidFill>
                  <a:srgbClr val="FFFFFF"/>
                </a:solidFill>
              </a:rPr>
              <a:t>Aandachtswijken</a:t>
            </a:r>
          </a:p>
        </p:txBody>
      </p:sp>
      <p:sp>
        <p:nvSpPr>
          <p:cNvPr id="14" name="Oval 13">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4626633"/>
            <a:ext cx="491961" cy="4919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CBF9EBB4-5078-47B2-AAA0-DF4A88D81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27932" y="5011563"/>
            <a:ext cx="731558" cy="731558"/>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Tijdelijke aanduiding voor inhoud 2">
            <a:extLst>
              <a:ext uri="{FF2B5EF4-FFF2-40B4-BE49-F238E27FC236}">
                <a16:creationId xmlns:a16="http://schemas.microsoft.com/office/drawing/2014/main" id="{18BE1D18-4D7A-4F0E-9A33-FCE4361B2F24}"/>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938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A2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142DF5C-F2E0-354D-B82F-2C1A2DF86409}"/>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100" dirty="0" err="1">
                <a:solidFill>
                  <a:srgbClr val="FFFFFF"/>
                </a:solidFill>
              </a:rPr>
              <a:t>Opdrachten</a:t>
            </a:r>
            <a:r>
              <a:rPr lang="en-US" sz="4100" dirty="0">
                <a:solidFill>
                  <a:srgbClr val="FFFFFF"/>
                </a:solidFill>
              </a:rPr>
              <a:t>:</a:t>
            </a:r>
          </a:p>
        </p:txBody>
      </p:sp>
      <p:pic>
        <p:nvPicPr>
          <p:cNvPr id="5" name="Tijdelijke aanduiding voor inhoud 4">
            <a:extLst>
              <a:ext uri="{FF2B5EF4-FFF2-40B4-BE49-F238E27FC236}">
                <a16:creationId xmlns:a16="http://schemas.microsoft.com/office/drawing/2014/main" id="{5605C795-B59E-7644-9665-C353AD140529}"/>
              </a:ext>
            </a:extLst>
          </p:cNvPr>
          <p:cNvPicPr>
            <a:picLocks noGrp="1" noChangeAspect="1"/>
          </p:cNvPicPr>
          <p:nvPr>
            <p:ph sz="half" idx="1"/>
          </p:nvPr>
        </p:nvPicPr>
        <p:blipFill>
          <a:blip r:embed="rId3"/>
          <a:srcRect/>
          <a:stretch/>
        </p:blipFill>
        <p:spPr>
          <a:xfrm>
            <a:off x="770545" y="321733"/>
            <a:ext cx="6172310"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jdelijke aanduiding voor inhoud 5">
            <a:extLst>
              <a:ext uri="{FF2B5EF4-FFF2-40B4-BE49-F238E27FC236}">
                <a16:creationId xmlns:a16="http://schemas.microsoft.com/office/drawing/2014/main" id="{1316BEF0-F236-564B-B2CB-6D08A107A465}"/>
              </a:ext>
            </a:extLst>
          </p:cNvPr>
          <p:cNvSpPr>
            <a:spLocks noGrp="1"/>
          </p:cNvSpPr>
          <p:nvPr>
            <p:ph sz="half" idx="2"/>
          </p:nvPr>
        </p:nvSpPr>
        <p:spPr>
          <a:xfrm>
            <a:off x="8029319" y="917725"/>
            <a:ext cx="3424739" cy="4852362"/>
          </a:xfrm>
        </p:spPr>
        <p:txBody>
          <a:bodyPr vert="horz" lIns="91440" tIns="45720" rIns="91440" bIns="45720" rtlCol="0" anchor="ctr">
            <a:normAutofit/>
          </a:bodyPr>
          <a:lstStyle/>
          <a:p>
            <a:pPr marL="0" indent="0">
              <a:buNone/>
            </a:pPr>
            <a:r>
              <a:rPr lang="en-US" sz="2000" dirty="0" err="1">
                <a:solidFill>
                  <a:srgbClr val="FFFFFF"/>
                </a:solidFill>
              </a:rPr>
              <a:t>Uitleg</a:t>
            </a:r>
            <a:r>
              <a:rPr lang="en-US" sz="2000" dirty="0">
                <a:solidFill>
                  <a:srgbClr val="FFFFFF"/>
                </a:solidFill>
              </a:rPr>
              <a:t> LA</a:t>
            </a:r>
          </a:p>
        </p:txBody>
      </p:sp>
    </p:spTree>
    <p:extLst>
      <p:ext uri="{BB962C8B-B14F-4D97-AF65-F5344CB8AC3E}">
        <p14:creationId xmlns:p14="http://schemas.microsoft.com/office/powerpoint/2010/main" val="1838515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2502198" y="754245"/>
            <a:ext cx="3823855"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marL="171450" indent="-171450" eaLnBrk="0" hangingPunct="0">
              <a:buFont typeface="Arial" pitchFamily="34" charset="0"/>
              <a:buChar char="•"/>
            </a:pPr>
            <a:r>
              <a:rPr lang="nl-NL" sz="1200" b="1">
                <a:solidFill>
                  <a:srgbClr val="0070C0"/>
                </a:solidFill>
                <a:latin typeface="Arial" panose="020B0604020202020204" pitchFamily="34" charset="0"/>
                <a:ea typeface="Calibri" pitchFamily="34" charset="0"/>
                <a:cs typeface="Arial" panose="020B0604020202020204" pitchFamily="34" charset="0"/>
              </a:rPr>
              <a:t>Leerdoel </a:t>
            </a:r>
            <a:br>
              <a:rPr lang="nl-NL" sz="1100" b="1">
                <a:solidFill>
                  <a:srgbClr val="0070C0"/>
                </a:solidFill>
                <a:ea typeface="Calibri" pitchFamily="34" charset="0"/>
                <a:cs typeface="Arial" charset="0"/>
              </a:rPr>
            </a:br>
            <a:r>
              <a:rPr lang="nl-NL" sz="1200">
                <a:ea typeface="Calibri" pitchFamily="34" charset="0"/>
                <a:cs typeface="Arial" charset="0"/>
              </a:rPr>
              <a:t>Je kunt informatie verzamelen en verwerken. </a:t>
            </a:r>
          </a:p>
          <a:p>
            <a:pPr marL="171450" indent="-171450" eaLnBrk="0" hangingPunct="0">
              <a:buFont typeface="Arial" pitchFamily="34" charset="0"/>
              <a:buChar char="•"/>
            </a:pPr>
            <a:r>
              <a:rPr lang="nl-NL" sz="1200">
                <a:ea typeface="Calibri" pitchFamily="34" charset="0"/>
                <a:cs typeface="Arial" charset="0"/>
              </a:rPr>
              <a:t>Je kunt theorie gebruiken als onderbouwing van je advies.</a:t>
            </a:r>
          </a:p>
        </p:txBody>
      </p:sp>
      <p:sp>
        <p:nvSpPr>
          <p:cNvPr id="7" name="Rectangle 4"/>
          <p:cNvSpPr>
            <a:spLocks noChangeArrowheads="1"/>
          </p:cNvSpPr>
          <p:nvPr/>
        </p:nvSpPr>
        <p:spPr bwMode="auto">
          <a:xfrm>
            <a:off x="2502196" y="1691773"/>
            <a:ext cx="3823857"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200" b="1">
                <a:solidFill>
                  <a:srgbClr val="0070C0"/>
                </a:solidFill>
                <a:latin typeface="Arial" panose="020B0604020202020204" pitchFamily="34" charset="0"/>
                <a:ea typeface="Calibri" pitchFamily="34" charset="0"/>
                <a:cs typeface="Arial" panose="020B0604020202020204" pitchFamily="34" charset="0"/>
              </a:rPr>
              <a:t>Leerproduct</a:t>
            </a:r>
          </a:p>
          <a:p>
            <a:pPr marL="171450" indent="-171450" eaLnBrk="0" hangingPunct="0">
              <a:buFont typeface="Arial" pitchFamily="34" charset="0"/>
              <a:buChar char="•"/>
            </a:pPr>
            <a:r>
              <a:rPr lang="nl-NL" sz="1200">
                <a:ea typeface="Calibri" pitchFamily="34" charset="0"/>
                <a:cs typeface="Arial" charset="0"/>
              </a:rPr>
              <a:t>Een verslag met daarin uitgewerkte thema’s die belangrijk zijn voor de theoretische onderbouwing van het advies. </a:t>
            </a:r>
          </a:p>
        </p:txBody>
      </p:sp>
      <p:sp>
        <p:nvSpPr>
          <p:cNvPr id="8" name="Rectangle 5"/>
          <p:cNvSpPr>
            <a:spLocks noChangeArrowheads="1"/>
          </p:cNvSpPr>
          <p:nvPr/>
        </p:nvSpPr>
        <p:spPr bwMode="auto">
          <a:xfrm>
            <a:off x="2502196" y="2648544"/>
            <a:ext cx="3823857" cy="39703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200" b="1" err="1">
                <a:solidFill>
                  <a:srgbClr val="0070C0"/>
                </a:solidFill>
                <a:latin typeface="Arial" panose="020B0604020202020204" pitchFamily="34" charset="0"/>
                <a:ea typeface="Calibri" pitchFamily="34" charset="0"/>
                <a:cs typeface="Arial" panose="020B0604020202020204" pitchFamily="34" charset="0"/>
              </a:rPr>
              <a:t>Leerpad</a:t>
            </a:r>
            <a:r>
              <a:rPr lang="nl-NL" sz="1200" b="1">
                <a:solidFill>
                  <a:srgbClr val="0070C0"/>
                </a:solidFill>
                <a:latin typeface="Arial" panose="020B0604020202020204" pitchFamily="34" charset="0"/>
                <a:ea typeface="Calibri" pitchFamily="34" charset="0"/>
                <a:cs typeface="Arial" panose="020B0604020202020204" pitchFamily="34" charset="0"/>
              </a:rPr>
              <a:t>      </a:t>
            </a:r>
            <a:r>
              <a:rPr lang="nl-NL" sz="1100" b="1">
                <a:solidFill>
                  <a:srgbClr val="0070C0"/>
                </a:solidFill>
                <a:ea typeface="Calibri" pitchFamily="34" charset="0"/>
                <a:cs typeface="Arial" charset="0"/>
              </a:rPr>
              <a:t>                                                                                </a:t>
            </a:r>
          </a:p>
          <a:p>
            <a:pPr marL="171450" indent="-171450" eaLnBrk="0" hangingPunct="0">
              <a:buFont typeface="Arial" pitchFamily="34" charset="0"/>
              <a:buChar char="•"/>
              <a:defRPr/>
            </a:pPr>
            <a:r>
              <a:rPr lang="nl-NL" sz="1200">
                <a:ea typeface="Calibri" pitchFamily="34" charset="0"/>
                <a:cs typeface="Arial" charset="0"/>
              </a:rPr>
              <a:t>Lees de casus.</a:t>
            </a:r>
          </a:p>
          <a:p>
            <a:pPr marL="171450" indent="-171450" eaLnBrk="0" hangingPunct="0">
              <a:buFont typeface="Arial" pitchFamily="34" charset="0"/>
              <a:buChar char="•"/>
              <a:defRPr/>
            </a:pPr>
            <a:r>
              <a:rPr lang="nl-NL" sz="1200">
                <a:ea typeface="Calibri" pitchFamily="34" charset="0"/>
                <a:cs typeface="Arial" charset="0"/>
              </a:rPr>
              <a:t>Bepaal welke thema’s daarbij horen vanuit je specialisatie.</a:t>
            </a:r>
          </a:p>
          <a:p>
            <a:pPr marL="171450" indent="-171450" eaLnBrk="0" hangingPunct="0">
              <a:buFont typeface="Arial" pitchFamily="34" charset="0"/>
              <a:buChar char="•"/>
              <a:defRPr/>
            </a:pPr>
            <a:r>
              <a:rPr lang="nl-NL" sz="1200">
                <a:ea typeface="Calibri" pitchFamily="34" charset="0"/>
                <a:cs typeface="Arial" charset="0"/>
              </a:rPr>
              <a:t>Per specialisatie werk je minimaal uit: </a:t>
            </a:r>
          </a:p>
          <a:p>
            <a:pPr marL="628650" lvl="2" indent="-171450" eaLnBrk="0" hangingPunct="0">
              <a:buFont typeface="Arial" pitchFamily="34" charset="0"/>
              <a:buChar char="•"/>
              <a:defRPr/>
            </a:pPr>
            <a:r>
              <a:rPr lang="nl-NL" sz="1200">
                <a:ea typeface="Calibri" pitchFamily="34" charset="0"/>
                <a:cs typeface="Arial" charset="0"/>
              </a:rPr>
              <a:t>Lifestyle: bewegen, gezondheid, groen</a:t>
            </a:r>
          </a:p>
          <a:p>
            <a:pPr marL="628650" lvl="2" indent="-171450" eaLnBrk="0" hangingPunct="0">
              <a:buFont typeface="Arial" pitchFamily="34" charset="0"/>
              <a:buChar char="•"/>
              <a:defRPr/>
            </a:pPr>
            <a:r>
              <a:rPr lang="nl-NL" sz="1200">
                <a:ea typeface="Calibri" pitchFamily="34" charset="0"/>
                <a:cs typeface="Arial" charset="0"/>
              </a:rPr>
              <a:t>Vrijetijd: </a:t>
            </a:r>
            <a:r>
              <a:rPr lang="nl-NL" sz="1200" err="1">
                <a:ea typeface="Calibri" pitchFamily="34" charset="0"/>
                <a:cs typeface="Arial" charset="0"/>
              </a:rPr>
              <a:t>leisure</a:t>
            </a:r>
            <a:r>
              <a:rPr lang="nl-NL" sz="1200">
                <a:ea typeface="Calibri" pitchFamily="34" charset="0"/>
                <a:cs typeface="Arial" charset="0"/>
              </a:rPr>
              <a:t> regie, recreatie in de stad, duurzaamheid</a:t>
            </a:r>
          </a:p>
          <a:p>
            <a:pPr marL="628650" lvl="2" indent="-171450" eaLnBrk="0" hangingPunct="0">
              <a:buFont typeface="Arial" pitchFamily="34" charset="0"/>
              <a:buChar char="•"/>
              <a:defRPr/>
            </a:pPr>
            <a:r>
              <a:rPr lang="nl-NL" sz="1200">
                <a:ea typeface="Calibri" pitchFamily="34" charset="0"/>
                <a:cs typeface="Arial" charset="0"/>
              </a:rPr>
              <a:t>Water en energie: klimaatadaptatie, hittestress, waterberging</a:t>
            </a:r>
          </a:p>
          <a:p>
            <a:pPr marL="628650" lvl="2" indent="-171450" eaLnBrk="0" hangingPunct="0">
              <a:buFont typeface="Arial" pitchFamily="34" charset="0"/>
              <a:buChar char="•"/>
              <a:defRPr/>
            </a:pPr>
            <a:r>
              <a:rPr lang="nl-NL" sz="1200">
                <a:ea typeface="Calibri" pitchFamily="34" charset="0"/>
                <a:cs typeface="Arial" charset="0"/>
              </a:rPr>
              <a:t>Stad en wijk: sociale cohesie, leefbaarheid, groen</a:t>
            </a:r>
          </a:p>
          <a:p>
            <a:pPr marL="171450" indent="-171450" eaLnBrk="0" hangingPunct="0">
              <a:buFont typeface="Arial" pitchFamily="34" charset="0"/>
              <a:buChar char="•"/>
              <a:defRPr/>
            </a:pPr>
            <a:r>
              <a:rPr lang="nl-NL" sz="1200">
                <a:ea typeface="Calibri" pitchFamily="34" charset="0"/>
                <a:cs typeface="Arial" charset="0"/>
              </a:rPr>
              <a:t>Beschrijf welke ambities de gemeente Tilburg heeft op deze thema’s. </a:t>
            </a:r>
          </a:p>
          <a:p>
            <a:pPr marL="171450" indent="-171450" eaLnBrk="0" hangingPunct="0">
              <a:buFont typeface="Arial" pitchFamily="34" charset="0"/>
              <a:buChar char="•"/>
              <a:defRPr/>
            </a:pPr>
            <a:r>
              <a:rPr lang="nl-NL" sz="1200">
                <a:ea typeface="Calibri" pitchFamily="34" charset="0"/>
                <a:cs typeface="Arial" charset="0"/>
              </a:rPr>
              <a:t>Zoek betrouwbare bronnen en lees de voorgestelde bronnen. </a:t>
            </a:r>
          </a:p>
          <a:p>
            <a:pPr marL="171450" indent="-171450" eaLnBrk="0" hangingPunct="0">
              <a:buFont typeface="Arial" pitchFamily="34" charset="0"/>
              <a:buChar char="•"/>
              <a:defRPr/>
            </a:pPr>
            <a:r>
              <a:rPr lang="nl-NL" sz="1200">
                <a:ea typeface="Calibri" pitchFamily="34" charset="0"/>
                <a:cs typeface="Arial" charset="0"/>
              </a:rPr>
              <a:t>Werk elk thema uit met de verzamelde theorie, zodat het uiteindelijk kan dienen als onderbouwing voor je advies. </a:t>
            </a:r>
          </a:p>
          <a:p>
            <a:pPr marL="171450" indent="-171450" eaLnBrk="0" hangingPunct="0">
              <a:buFont typeface="Arial" pitchFamily="34" charset="0"/>
              <a:buChar char="•"/>
              <a:defRPr/>
            </a:pPr>
            <a:r>
              <a:rPr lang="nl-NL" sz="1200">
                <a:ea typeface="Calibri" pitchFamily="34" charset="0"/>
                <a:cs typeface="Arial" charset="0"/>
              </a:rPr>
              <a:t>Beschrijf per thema waarom het belangrijk is voor een leefbare stad. </a:t>
            </a:r>
          </a:p>
        </p:txBody>
      </p:sp>
      <p:sp>
        <p:nvSpPr>
          <p:cNvPr id="9" name="Rectangle 6"/>
          <p:cNvSpPr>
            <a:spLocks noChangeArrowheads="1"/>
          </p:cNvSpPr>
          <p:nvPr/>
        </p:nvSpPr>
        <p:spPr bwMode="auto">
          <a:xfrm>
            <a:off x="6966623" y="754146"/>
            <a:ext cx="3500438" cy="1569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dirty="0">
                <a:solidFill>
                  <a:srgbClr val="0070C0"/>
                </a:solidFill>
                <a:latin typeface="Arial" panose="020B0604020202020204" pitchFamily="34" charset="0"/>
                <a:ea typeface="Calibri" pitchFamily="34" charset="0"/>
                <a:cs typeface="Arial" panose="020B0604020202020204" pitchFamily="34"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200" dirty="0">
                <a:ea typeface="Calibri" pitchFamily="34" charset="0"/>
                <a:cs typeface="Arial" charset="0"/>
              </a:rPr>
              <a:t>Deze opdracht maak je alleen.</a:t>
            </a:r>
          </a:p>
          <a:p>
            <a:pPr marL="171450" indent="-171450" eaLnBrk="0" hangingPunct="0">
              <a:buFont typeface="Arial" pitchFamily="34" charset="0"/>
              <a:buChar char="•"/>
            </a:pPr>
            <a:r>
              <a:rPr lang="nl-NL" sz="1200" dirty="0">
                <a:ea typeface="Calibri" pitchFamily="34" charset="0"/>
                <a:cs typeface="Arial" charset="0"/>
              </a:rPr>
              <a:t>Plaats je product op het Leerplatform.</a:t>
            </a:r>
          </a:p>
          <a:p>
            <a:pPr marL="171450" indent="-171450" eaLnBrk="0" hangingPunct="0">
              <a:buFont typeface="Arial" pitchFamily="34" charset="0"/>
              <a:buChar char="•"/>
            </a:pPr>
            <a:r>
              <a:rPr lang="nl-NL" sz="1200" dirty="0">
                <a:ea typeface="Calibri" pitchFamily="34" charset="0"/>
                <a:cs typeface="Arial" charset="0"/>
              </a:rPr>
              <a:t>Bekijk leerproducten van anderen en geef feedback.</a:t>
            </a:r>
          </a:p>
          <a:p>
            <a:pPr marL="171450" indent="-171450" eaLnBrk="0" hangingPunct="0">
              <a:buFont typeface="Arial" pitchFamily="34" charset="0"/>
              <a:buChar char="•"/>
            </a:pPr>
            <a:r>
              <a:rPr lang="nl-NL" sz="1200" dirty="0">
                <a:ea typeface="Calibri" pitchFamily="34" charset="0"/>
                <a:cs typeface="Arial" charset="0"/>
              </a:rPr>
              <a:t>Verbeter je leerproduct en plaats versie 2</a:t>
            </a:r>
          </a:p>
          <a:p>
            <a:pPr marL="171450" indent="-171450" eaLnBrk="0" hangingPunct="0">
              <a:buFont typeface="Arial" pitchFamily="34" charset="0"/>
              <a:buChar char="•"/>
            </a:pPr>
            <a:r>
              <a:rPr lang="nl-NL" sz="1200" dirty="0">
                <a:ea typeface="Calibri" pitchFamily="34" charset="0"/>
                <a:cs typeface="Arial" charset="0"/>
              </a:rPr>
              <a:t>Versie 1 op 25-09-2020</a:t>
            </a:r>
          </a:p>
          <a:p>
            <a:pPr marL="171450" indent="-171450" eaLnBrk="0" hangingPunct="0">
              <a:buFont typeface="Arial" pitchFamily="34" charset="0"/>
              <a:buChar char="•"/>
            </a:pPr>
            <a:r>
              <a:rPr lang="nl-NL" sz="1200" dirty="0">
                <a:ea typeface="Calibri" pitchFamily="34" charset="0"/>
                <a:cs typeface="Arial"/>
              </a:rPr>
              <a:t>Versie 2 </a:t>
            </a:r>
            <a:r>
              <a:rPr lang="nl-NL" sz="1200">
                <a:ea typeface="Calibri" pitchFamily="34" charset="0"/>
                <a:cs typeface="Arial"/>
              </a:rPr>
              <a:t>op 02-10-2020</a:t>
            </a:r>
            <a:endParaRPr lang="nl-NL" sz="1200" dirty="0">
              <a:ea typeface="Calibri" pitchFamily="34" charset="0"/>
              <a:cs typeface="Arial" charset="0"/>
            </a:endParaRPr>
          </a:p>
        </p:txBody>
      </p:sp>
      <p:sp>
        <p:nvSpPr>
          <p:cNvPr id="10" name="Rectangle 8"/>
          <p:cNvSpPr>
            <a:spLocks noChangeArrowheads="1"/>
          </p:cNvSpPr>
          <p:nvPr/>
        </p:nvSpPr>
        <p:spPr bwMode="auto">
          <a:xfrm>
            <a:off x="6966623" y="2513703"/>
            <a:ext cx="3507254"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200" b="1">
                <a:solidFill>
                  <a:srgbClr val="0070C0"/>
                </a:solidFill>
                <a:latin typeface="Arial" panose="020B0604020202020204" pitchFamily="34" charset="0"/>
                <a:ea typeface="Calibri" pitchFamily="34" charset="0"/>
                <a:cs typeface="Arial" panose="020B0604020202020204" pitchFamily="34" charset="0"/>
              </a:rPr>
              <a:t>Bijeenkomsten</a:t>
            </a:r>
          </a:p>
          <a:p>
            <a:pPr marL="171450" indent="-171450">
              <a:buFont typeface="Arial" pitchFamily="34" charset="0"/>
              <a:buChar char="•"/>
              <a:defRPr/>
            </a:pPr>
            <a:r>
              <a:rPr lang="nl-NL" sz="1200">
                <a:ea typeface="Calibri" pitchFamily="34" charset="0"/>
                <a:cs typeface="Arial" charset="0"/>
              </a:rPr>
              <a:t>Bijeenkomsten onderzoeken </a:t>
            </a:r>
          </a:p>
          <a:p>
            <a:pPr marL="171450" indent="-171450">
              <a:buFont typeface="Arial" pitchFamily="34" charset="0"/>
              <a:buChar char="•"/>
              <a:defRPr/>
            </a:pPr>
            <a:r>
              <a:rPr lang="nl-NL" sz="1200">
                <a:ea typeface="Calibri" pitchFamily="34" charset="0"/>
                <a:cs typeface="Arial" charset="0"/>
              </a:rPr>
              <a:t>Bijeenkomsten specialisatie</a:t>
            </a:r>
          </a:p>
          <a:p>
            <a:pPr marL="171450" indent="-171450">
              <a:buFont typeface="Arial" pitchFamily="34" charset="0"/>
              <a:buChar char="•"/>
              <a:defRPr/>
            </a:pPr>
            <a:r>
              <a:rPr lang="nl-NL" sz="1200">
                <a:ea typeface="Calibri" pitchFamily="34" charset="0"/>
                <a:cs typeface="Arial" charset="0"/>
              </a:rPr>
              <a:t>Bezoek gemeente 3 september </a:t>
            </a:r>
          </a:p>
        </p:txBody>
      </p:sp>
      <p:sp>
        <p:nvSpPr>
          <p:cNvPr id="11" name="Rectangle 8"/>
          <p:cNvSpPr>
            <a:spLocks noChangeArrowheads="1"/>
          </p:cNvSpPr>
          <p:nvPr/>
        </p:nvSpPr>
        <p:spPr bwMode="auto">
          <a:xfrm>
            <a:off x="6966623" y="3578563"/>
            <a:ext cx="3500438"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200" b="1">
                <a:solidFill>
                  <a:srgbClr val="0070C0"/>
                </a:solidFill>
                <a:latin typeface="Arial" panose="020B0604020202020204" pitchFamily="34" charset="0"/>
                <a:ea typeface="Calibri" pitchFamily="34" charset="0"/>
                <a:cs typeface="Arial" panose="020B0604020202020204" pitchFamily="34" charset="0"/>
              </a:rPr>
              <a:t>Bronnen</a:t>
            </a:r>
          </a:p>
          <a:p>
            <a:pPr marL="171450" indent="-171450">
              <a:buFont typeface="Arial" panose="020B0604020202020204" pitchFamily="34" charset="0"/>
              <a:buChar char="•"/>
              <a:defRPr/>
            </a:pPr>
            <a:r>
              <a:rPr lang="nl-NL" sz="1200">
                <a:ea typeface="Calibri" pitchFamily="34" charset="0"/>
                <a:cs typeface="Arial" charset="0"/>
                <a:hlinkClick r:id="rId3"/>
              </a:rPr>
              <a:t>Bestuurlijke informatie gemeente Tilburg</a:t>
            </a:r>
            <a:endParaRPr lang="nl-NL" sz="1200">
              <a:ea typeface="Calibri" pitchFamily="34" charset="0"/>
              <a:cs typeface="Arial" charset="0"/>
            </a:endParaRPr>
          </a:p>
          <a:p>
            <a:pPr marL="171450" indent="-171450">
              <a:buFont typeface="Arial" panose="020B0604020202020204" pitchFamily="34" charset="0"/>
              <a:buChar char="•"/>
              <a:defRPr/>
            </a:pPr>
            <a:r>
              <a:rPr lang="nl-NL" sz="1200">
                <a:ea typeface="Calibri" pitchFamily="34" charset="0"/>
                <a:cs typeface="Arial" charset="0"/>
                <a:hlinkClick r:id="rId4"/>
              </a:rPr>
              <a:t>Nieuwe coalitie gemeente Tilburg presenteert bestuursakkoord </a:t>
            </a:r>
            <a:endParaRPr lang="nl-NL" sz="1200">
              <a:ea typeface="Calibri" pitchFamily="34" charset="0"/>
              <a:cs typeface="Arial" charset="0"/>
            </a:endParaRPr>
          </a:p>
          <a:p>
            <a:pPr marL="171450" indent="-171450">
              <a:buFont typeface="Arial" panose="020B0604020202020204" pitchFamily="34" charset="0"/>
              <a:buChar char="•"/>
              <a:defRPr/>
            </a:pPr>
            <a:r>
              <a:rPr lang="nl-NL" sz="1200">
                <a:ea typeface="Calibri" pitchFamily="34" charset="0"/>
                <a:cs typeface="Arial" charset="0"/>
                <a:hlinkClick r:id="rId5"/>
              </a:rPr>
              <a:t>Begroting leefbaarheid gemeente Tilburg</a:t>
            </a:r>
            <a:endParaRPr lang="nl-NL" sz="1200">
              <a:ea typeface="Calibri" pitchFamily="34" charset="0"/>
              <a:cs typeface="Arial" charset="0"/>
            </a:endParaRPr>
          </a:p>
        </p:txBody>
      </p:sp>
      <p:sp>
        <p:nvSpPr>
          <p:cNvPr id="12" name="Rechthoek 11"/>
          <p:cNvSpPr/>
          <p:nvPr/>
        </p:nvSpPr>
        <p:spPr>
          <a:xfrm>
            <a:off x="2032001" y="6672145"/>
            <a:ext cx="8636000" cy="202216"/>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532062" y="122238"/>
            <a:ext cx="80284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800" dirty="0">
                <a:latin typeface="Calibri" pitchFamily="34" charset="0"/>
              </a:rPr>
              <a:t>2021_LBS_2_Theoretisch kader</a:t>
            </a:r>
          </a:p>
        </p:txBody>
      </p:sp>
      <p:pic>
        <p:nvPicPr>
          <p:cNvPr id="18" name="Afbeelding 17"/>
          <p:cNvPicPr>
            <a:picLocks noChangeAspect="1"/>
          </p:cNvPicPr>
          <p:nvPr/>
        </p:nvPicPr>
        <p:blipFill>
          <a:blip r:embed="rId6" cstate="print"/>
          <a:stretch>
            <a:fillRect/>
          </a:stretch>
        </p:blipFill>
        <p:spPr>
          <a:xfrm>
            <a:off x="1493415" y="0"/>
            <a:ext cx="1053380" cy="756400"/>
          </a:xfrm>
          <a:prstGeom prst="rect">
            <a:avLst/>
          </a:prstGeom>
        </p:spPr>
      </p:pic>
      <p:pic>
        <p:nvPicPr>
          <p:cNvPr id="19" name="Afbeelding 18"/>
          <p:cNvPicPr>
            <a:picLocks noChangeAspect="1"/>
          </p:cNvPicPr>
          <p:nvPr/>
        </p:nvPicPr>
        <p:blipFill rotWithShape="1">
          <a:blip r:embed="rId7" cstate="print"/>
          <a:srcRect l="21805" r="10840"/>
          <a:stretch/>
        </p:blipFill>
        <p:spPr>
          <a:xfrm>
            <a:off x="2141787" y="754147"/>
            <a:ext cx="299335" cy="412425"/>
          </a:xfrm>
          <a:prstGeom prst="rect">
            <a:avLst/>
          </a:prstGeom>
        </p:spPr>
      </p:pic>
      <p:pic>
        <p:nvPicPr>
          <p:cNvPr id="20" name="Afbeelding 19"/>
          <p:cNvPicPr>
            <a:picLocks noChangeAspect="1"/>
          </p:cNvPicPr>
          <p:nvPr/>
        </p:nvPicPr>
        <p:blipFill>
          <a:blip r:embed="rId8" cstate="print"/>
          <a:stretch>
            <a:fillRect/>
          </a:stretch>
        </p:blipFill>
        <p:spPr>
          <a:xfrm>
            <a:off x="2167175" y="1691773"/>
            <a:ext cx="263290" cy="321303"/>
          </a:xfrm>
          <a:prstGeom prst="rect">
            <a:avLst/>
          </a:prstGeom>
        </p:spPr>
      </p:pic>
      <p:pic>
        <p:nvPicPr>
          <p:cNvPr id="21" name="Afbeelding 20"/>
          <p:cNvPicPr>
            <a:picLocks noChangeAspect="1"/>
          </p:cNvPicPr>
          <p:nvPr/>
        </p:nvPicPr>
        <p:blipFill>
          <a:blip r:embed="rId9" cstate="print"/>
          <a:stretch>
            <a:fillRect/>
          </a:stretch>
        </p:blipFill>
        <p:spPr>
          <a:xfrm>
            <a:off x="2165679" y="2641033"/>
            <a:ext cx="266283" cy="416301"/>
          </a:xfrm>
          <a:prstGeom prst="rect">
            <a:avLst/>
          </a:prstGeom>
        </p:spPr>
      </p:pic>
      <p:pic>
        <p:nvPicPr>
          <p:cNvPr id="22" name="Afbeelding 21"/>
          <p:cNvPicPr>
            <a:picLocks noChangeAspect="1"/>
          </p:cNvPicPr>
          <p:nvPr/>
        </p:nvPicPr>
        <p:blipFill>
          <a:blip r:embed="rId10" cstate="print"/>
          <a:stretch>
            <a:fillRect/>
          </a:stretch>
        </p:blipFill>
        <p:spPr>
          <a:xfrm>
            <a:off x="6492976" y="765553"/>
            <a:ext cx="385812" cy="263054"/>
          </a:xfrm>
          <a:prstGeom prst="rect">
            <a:avLst/>
          </a:prstGeom>
        </p:spPr>
      </p:pic>
      <p:pic>
        <p:nvPicPr>
          <p:cNvPr id="23" name="Afbeelding 22"/>
          <p:cNvPicPr>
            <a:picLocks noChangeAspect="1"/>
          </p:cNvPicPr>
          <p:nvPr/>
        </p:nvPicPr>
        <p:blipFill>
          <a:blip r:embed="rId11" cstate="print"/>
          <a:stretch>
            <a:fillRect/>
          </a:stretch>
        </p:blipFill>
        <p:spPr>
          <a:xfrm>
            <a:off x="6584666" y="3609962"/>
            <a:ext cx="299225" cy="290796"/>
          </a:xfrm>
          <a:prstGeom prst="rect">
            <a:avLst/>
          </a:prstGeom>
        </p:spPr>
      </p:pic>
      <p:pic>
        <p:nvPicPr>
          <p:cNvPr id="24" name="Afbeelding 23"/>
          <p:cNvPicPr>
            <a:picLocks noChangeAspect="1"/>
          </p:cNvPicPr>
          <p:nvPr/>
        </p:nvPicPr>
        <p:blipFill rotWithShape="1">
          <a:blip r:embed="rId12" cstate="print"/>
          <a:srcRect l="17050" t="33024" r="61669" b="30375"/>
          <a:stretch/>
        </p:blipFill>
        <p:spPr>
          <a:xfrm>
            <a:off x="6608820" y="2622914"/>
            <a:ext cx="269390" cy="260485"/>
          </a:xfrm>
          <a:prstGeom prst="rect">
            <a:avLst/>
          </a:prstGeom>
        </p:spPr>
      </p:pic>
      <p:pic>
        <p:nvPicPr>
          <p:cNvPr id="1026" name="Picture 2" descr="Afbeeldingsresultaat voor leefbare sta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96201" y="4918302"/>
            <a:ext cx="2411761" cy="14997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fbeeldingsresultaat voor theori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14468" y="4993797"/>
            <a:ext cx="1314375" cy="132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774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p:txBody>
          <a:bodyPr/>
          <a:lstStyle/>
          <a:p>
            <a:r>
              <a:rPr lang="nl-NL" dirty="0"/>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677862" y="1523297"/>
            <a:ext cx="10037029" cy="4508821"/>
          </a:xfrm>
        </p:spPr>
      </p:pic>
      <p:sp>
        <p:nvSpPr>
          <p:cNvPr id="3" name="Rechthoek 2">
            <a:extLst>
              <a:ext uri="{FF2B5EF4-FFF2-40B4-BE49-F238E27FC236}">
                <a16:creationId xmlns:a16="http://schemas.microsoft.com/office/drawing/2014/main" id="{A76AB82C-6033-7C44-8FA1-7C03CB7026F7}"/>
              </a:ext>
            </a:extLst>
          </p:cNvPr>
          <p:cNvSpPr/>
          <p:nvPr/>
        </p:nvSpPr>
        <p:spPr>
          <a:xfrm>
            <a:off x="3677985" y="6063734"/>
            <a:ext cx="2066591" cy="646331"/>
          </a:xfrm>
          <a:prstGeom prst="rect">
            <a:avLst/>
          </a:prstGeom>
        </p:spPr>
        <p:txBody>
          <a:bodyPr wrap="none">
            <a:spAutoFit/>
          </a:bodyPr>
          <a:lstStyle/>
          <a:p>
            <a:r>
              <a:rPr lang="nl-NL" dirty="0">
                <a:hlinkClick r:id="rId4"/>
              </a:rPr>
              <a:t>Beweegrichtlijnen</a:t>
            </a:r>
            <a:endParaRPr lang="nl-NL" dirty="0"/>
          </a:p>
          <a:p>
            <a:endParaRPr lang="nl-NL" dirty="0"/>
          </a:p>
        </p:txBody>
      </p:sp>
    </p:spTree>
    <p:extLst>
      <p:ext uri="{BB962C8B-B14F-4D97-AF65-F5344CB8AC3E}">
        <p14:creationId xmlns:p14="http://schemas.microsoft.com/office/powerpoint/2010/main" val="1674642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9817F598-84AC-9046-8D6C-FCD3315583D5}"/>
              </a:ext>
            </a:extLst>
          </p:cNvPr>
          <p:cNvPicPr>
            <a:picLocks noGrp="1" noChangeAspect="1"/>
          </p:cNvPicPr>
          <p:nvPr>
            <p:ph idx="1"/>
          </p:nvPr>
        </p:nvPicPr>
        <p:blipFill rotWithShape="1">
          <a:blip r:embed="rId2"/>
          <a:srcRect r="2" b="2"/>
          <a:stretch/>
        </p:blipFill>
        <p:spPr>
          <a:xfrm>
            <a:off x="3219982" y="552982"/>
            <a:ext cx="5752036" cy="5752036"/>
          </a:xfrm>
          <a:custGeom>
            <a:avLst/>
            <a:gdLst/>
            <a:ahLst/>
            <a:cxnLst/>
            <a:rect l="l" t="t" r="r" b="b"/>
            <a:pathLst>
              <a:path w="4291285" h="4291285">
                <a:moveTo>
                  <a:pt x="2145643" y="0"/>
                </a:moveTo>
                <a:lnTo>
                  <a:pt x="4291285" y="2145643"/>
                </a:lnTo>
                <a:lnTo>
                  <a:pt x="2145643" y="4291285"/>
                </a:lnTo>
                <a:lnTo>
                  <a:pt x="0" y="2145643"/>
                </a:lnTo>
                <a:close/>
              </a:path>
            </a:pathLst>
          </a:custGeom>
        </p:spPr>
      </p:pic>
    </p:spTree>
    <p:extLst>
      <p:ext uri="{BB962C8B-B14F-4D97-AF65-F5344CB8AC3E}">
        <p14:creationId xmlns:p14="http://schemas.microsoft.com/office/powerpoint/2010/main" val="11773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7E2D83-D1BE-0D4C-B4F3-BC1DE4348EFA}"/>
              </a:ext>
            </a:extLst>
          </p:cNvPr>
          <p:cNvSpPr>
            <a:spLocks noGrp="1"/>
          </p:cNvSpPr>
          <p:nvPr>
            <p:ph type="title"/>
          </p:nvPr>
        </p:nvSpPr>
        <p:spPr>
          <a:xfrm>
            <a:off x="742950" y="742951"/>
            <a:ext cx="3476625" cy="4962524"/>
          </a:xfrm>
        </p:spPr>
        <p:txBody>
          <a:bodyPr>
            <a:normAutofit/>
          </a:bodyPr>
          <a:lstStyle/>
          <a:p>
            <a:pPr algn="ctr"/>
            <a:r>
              <a:rPr lang="nl-NL" sz="4800" dirty="0">
                <a:solidFill>
                  <a:srgbClr val="FFFFFF"/>
                </a:solidFill>
              </a:rPr>
              <a:t>Hot topics/ interessante info</a:t>
            </a:r>
            <a:br>
              <a:rPr lang="nl-NL" sz="4800" dirty="0">
                <a:solidFill>
                  <a:srgbClr val="FFFFFF"/>
                </a:solidFill>
              </a:rPr>
            </a:br>
            <a:endParaRPr lang="nl-NL" sz="4800" dirty="0">
              <a:solidFill>
                <a:srgbClr val="FFFFFF"/>
              </a:solidFill>
            </a:endParaRPr>
          </a:p>
        </p:txBody>
      </p:sp>
      <p:pic>
        <p:nvPicPr>
          <p:cNvPr id="4" name="Afbeelding 3" descr="Afbeelding met teken, tekening, doos&#10;&#10;Automatisch gegenereerde beschrijving">
            <a:extLst>
              <a:ext uri="{FF2B5EF4-FFF2-40B4-BE49-F238E27FC236}">
                <a16:creationId xmlns:a16="http://schemas.microsoft.com/office/drawing/2014/main" id="{F78FFBA1-A0E6-3244-9784-BEAB8DA70D06}"/>
              </a:ext>
            </a:extLst>
          </p:cNvPr>
          <p:cNvPicPr>
            <a:picLocks noChangeAspect="1"/>
          </p:cNvPicPr>
          <p:nvPr/>
        </p:nvPicPr>
        <p:blipFill>
          <a:blip r:embed="rId3"/>
          <a:stretch>
            <a:fillRect/>
          </a:stretch>
        </p:blipFill>
        <p:spPr>
          <a:xfrm>
            <a:off x="5153822" y="542146"/>
            <a:ext cx="6553545" cy="5781649"/>
          </a:xfrm>
          <a:prstGeom prst="rect">
            <a:avLst/>
          </a:prstGeom>
        </p:spPr>
      </p:pic>
    </p:spTree>
    <p:extLst>
      <p:ext uri="{BB962C8B-B14F-4D97-AF65-F5344CB8AC3E}">
        <p14:creationId xmlns:p14="http://schemas.microsoft.com/office/powerpoint/2010/main" val="308674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215A8A6D-7D5C-7546-B9FE-BBBFD691BE3D}"/>
              </a:ext>
            </a:extLst>
          </p:cNvPr>
          <p:cNvSpPr>
            <a:spLocks noGrp="1"/>
          </p:cNvSpPr>
          <p:nvPr>
            <p:ph type="title"/>
          </p:nvPr>
        </p:nvSpPr>
        <p:spPr>
          <a:xfrm>
            <a:off x="838200" y="459863"/>
            <a:ext cx="10515600" cy="1004594"/>
          </a:xfrm>
        </p:spPr>
        <p:txBody>
          <a:bodyPr>
            <a:normAutofit/>
          </a:bodyPr>
          <a:lstStyle/>
          <a:p>
            <a:pPr algn="ctr"/>
            <a:r>
              <a:rPr lang="nl-NL" dirty="0">
                <a:solidFill>
                  <a:srgbClr val="FFFFFF"/>
                </a:solidFill>
              </a:rPr>
              <a:t>Interessant</a:t>
            </a:r>
          </a:p>
        </p:txBody>
      </p:sp>
      <p:sp>
        <p:nvSpPr>
          <p:cNvPr id="19" name="Rectangle: Rounded Corners 1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ijdelijke aanduiding voor inhoud 3">
            <a:extLst>
              <a:ext uri="{FF2B5EF4-FFF2-40B4-BE49-F238E27FC236}">
                <a16:creationId xmlns:a16="http://schemas.microsoft.com/office/drawing/2014/main" id="{91C65212-2B11-4268-BE3A-0E17B27423AC}"/>
              </a:ext>
            </a:extLst>
          </p:cNvPr>
          <p:cNvGraphicFramePr>
            <a:graphicFrameLocks noGrp="1"/>
          </p:cNvGraphicFramePr>
          <p:nvPr>
            <p:ph idx="1"/>
            <p:extLst>
              <p:ext uri="{D42A27DB-BD31-4B8C-83A1-F6EECF244321}">
                <p14:modId xmlns:p14="http://schemas.microsoft.com/office/powerpoint/2010/main" val="206317806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2247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95F8F5-0E9A-5043-921B-EE9AFE83ECBE}"/>
              </a:ext>
            </a:extLst>
          </p:cNvPr>
          <p:cNvSpPr>
            <a:spLocks noGrp="1"/>
          </p:cNvSpPr>
          <p:nvPr>
            <p:ph type="title"/>
          </p:nvPr>
        </p:nvSpPr>
        <p:spPr>
          <a:xfrm>
            <a:off x="4128368" y="4921823"/>
            <a:ext cx="4937937" cy="1147150"/>
          </a:xfrm>
        </p:spPr>
        <p:txBody>
          <a:bodyPr vert="horz" lIns="91440" tIns="45720" rIns="91440" bIns="45720" rtlCol="0" anchor="t">
            <a:normAutofit fontScale="90000"/>
          </a:bodyPr>
          <a:lstStyle/>
          <a:p>
            <a:r>
              <a:rPr lang="en-US" kern="1200" dirty="0" err="1">
                <a:solidFill>
                  <a:schemeClr val="tx1"/>
                </a:solidFill>
                <a:latin typeface="+mj-lt"/>
                <a:ea typeface="+mj-ea"/>
                <a:cs typeface="+mj-cs"/>
              </a:rPr>
              <a:t>Werk</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aan</a:t>
            </a:r>
            <a:r>
              <a:rPr lang="en-US" kern="1200" dirty="0">
                <a:solidFill>
                  <a:schemeClr val="tx1"/>
                </a:solidFill>
                <a:latin typeface="+mj-lt"/>
                <a:ea typeface="+mj-ea"/>
                <a:cs typeface="+mj-cs"/>
              </a:rPr>
              <a:t> de </a:t>
            </a:r>
            <a:r>
              <a:rPr lang="en-US" kern="1200" dirty="0" err="1">
                <a:solidFill>
                  <a:schemeClr val="tx1"/>
                </a:solidFill>
                <a:latin typeface="+mj-lt"/>
                <a:ea typeface="+mj-ea"/>
                <a:cs typeface="+mj-cs"/>
              </a:rPr>
              <a:t>winkel</a:t>
            </a:r>
            <a:r>
              <a:rPr lang="en-US" kern="1200" dirty="0">
                <a:solidFill>
                  <a:schemeClr val="tx1"/>
                </a:solidFill>
                <a:latin typeface="+mj-lt"/>
                <a:ea typeface="+mj-ea"/>
                <a:cs typeface="+mj-cs"/>
              </a:rPr>
              <a:t>!</a:t>
            </a:r>
            <a:br>
              <a:rPr lang="en-US" kern="1200" dirty="0">
                <a:solidFill>
                  <a:schemeClr val="tx1"/>
                </a:solidFill>
                <a:latin typeface="+mj-lt"/>
                <a:ea typeface="+mj-ea"/>
                <a:cs typeface="+mj-cs"/>
              </a:rPr>
            </a:br>
            <a:r>
              <a:rPr lang="en-US" kern="1200" dirty="0" err="1">
                <a:solidFill>
                  <a:schemeClr val="tx1"/>
                </a:solidFill>
                <a:latin typeface="+mj-lt"/>
                <a:ea typeface="+mj-ea"/>
                <a:cs typeface="+mj-cs"/>
              </a:rPr>
              <a:t>Structureel</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gezondheid</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verbeteren</a:t>
            </a:r>
            <a:r>
              <a:rPr lang="en-US" kern="1200" dirty="0">
                <a:solidFill>
                  <a:schemeClr val="tx1"/>
                </a:solidFill>
                <a:latin typeface="+mj-lt"/>
                <a:ea typeface="+mj-ea"/>
                <a:cs typeface="+mj-cs"/>
              </a:rPr>
              <a:t>!</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sp>
        <p:nvSpPr>
          <p:cNvPr id="3" name="Tijdelijke aanduiding voor inhoud 2">
            <a:extLst>
              <a:ext uri="{FF2B5EF4-FFF2-40B4-BE49-F238E27FC236}">
                <a16:creationId xmlns:a16="http://schemas.microsoft.com/office/drawing/2014/main" id="{5525FE89-5095-E740-9952-B001B7CF876C}"/>
              </a:ext>
            </a:extLst>
          </p:cNvPr>
          <p:cNvSpPr>
            <a:spLocks noGrp="1"/>
          </p:cNvSpPr>
          <p:nvPr>
            <p:ph idx="1"/>
          </p:nvPr>
        </p:nvSpPr>
        <p:spPr>
          <a:xfrm>
            <a:off x="4128370" y="4364331"/>
            <a:ext cx="4937936" cy="508359"/>
          </a:xfrm>
        </p:spPr>
        <p:txBody>
          <a:bodyPr vert="horz" lIns="91440" tIns="45720" rIns="91440" bIns="45720" rtlCol="0" anchor="b">
            <a:normAutofit/>
          </a:bodyPr>
          <a:lstStyle/>
          <a:p>
            <a:pPr marL="0" indent="0">
              <a:buNone/>
            </a:pPr>
            <a:r>
              <a:rPr lang="en-US" sz="2000" kern="1200">
                <a:solidFill>
                  <a:schemeClr val="tx1"/>
                </a:solidFill>
                <a:latin typeface="+mn-lt"/>
                <a:ea typeface="+mn-ea"/>
                <a:cs typeface="+mn-cs"/>
              </a:rPr>
              <a:t>Welke rol zien jullie voor jezelf?</a:t>
            </a:r>
          </a:p>
        </p:txBody>
      </p:sp>
      <p:sp>
        <p:nvSpPr>
          <p:cNvPr id="54" name="Freeform: Shape 5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Afbeelding 14" descr="Afbeelding met persoon, donut, binnen, klein&#10;&#10;Automatisch gegenereerde beschrijving">
            <a:extLst>
              <a:ext uri="{FF2B5EF4-FFF2-40B4-BE49-F238E27FC236}">
                <a16:creationId xmlns:a16="http://schemas.microsoft.com/office/drawing/2014/main" id="{408F2B65-10E4-7540-986D-2CA70B389F40}"/>
              </a:ext>
            </a:extLst>
          </p:cNvPr>
          <p:cNvPicPr>
            <a:picLocks noChangeAspect="1"/>
          </p:cNvPicPr>
          <p:nvPr/>
        </p:nvPicPr>
        <p:blipFill rotWithShape="1">
          <a:blip r:embed="rId2"/>
          <a:srcRect t="2274" r="-1" b="-1"/>
          <a:stretch/>
        </p:blipFill>
        <p:spPr>
          <a:xfrm>
            <a:off x="1246573" y="10"/>
            <a:ext cx="3913632" cy="228522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9" name="Afbeelding 8" descr="Afbeelding met object, gebouw&#10;&#10;Automatisch gegenereerde beschrijving">
            <a:extLst>
              <a:ext uri="{FF2B5EF4-FFF2-40B4-BE49-F238E27FC236}">
                <a16:creationId xmlns:a16="http://schemas.microsoft.com/office/drawing/2014/main" id="{0F3B0258-B30A-BA4E-8323-C543583D9C85}"/>
              </a:ext>
            </a:extLst>
          </p:cNvPr>
          <p:cNvPicPr>
            <a:picLocks noChangeAspect="1"/>
          </p:cNvPicPr>
          <p:nvPr/>
        </p:nvPicPr>
        <p:blipFill rotWithShape="1">
          <a:blip r:embed="rId3"/>
          <a:srcRect l="19544" r="28581" b="-1"/>
          <a:stretch/>
        </p:blipFill>
        <p:spPr>
          <a:xfrm>
            <a:off x="20" y="2288332"/>
            <a:ext cx="356461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58" name="Oval 5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07" y="303879"/>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C20267F5-D4E6-477A-A590-81F2ABD1B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5109" y="2382976"/>
            <a:ext cx="1920240" cy="19202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descr="Afbeelding met persoon, grond, buiten, vrouw&#10;&#10;Automatisch gegenereerde beschrijving">
            <a:extLst>
              <a:ext uri="{FF2B5EF4-FFF2-40B4-BE49-F238E27FC236}">
                <a16:creationId xmlns:a16="http://schemas.microsoft.com/office/drawing/2014/main" id="{62A738C2-F36C-D842-9433-583455E2556A}"/>
              </a:ext>
            </a:extLst>
          </p:cNvPr>
          <p:cNvPicPr>
            <a:picLocks noChangeAspect="1"/>
          </p:cNvPicPr>
          <p:nvPr/>
        </p:nvPicPr>
        <p:blipFill rotWithShape="1">
          <a:blip r:embed="rId4"/>
          <a:srcRect l="10428" r="22822"/>
          <a:stretch/>
        </p:blipFill>
        <p:spPr>
          <a:xfrm>
            <a:off x="3749701" y="2547568"/>
            <a:ext cx="1591056" cy="1591056"/>
          </a:xfrm>
          <a:custGeom>
            <a:avLst/>
            <a:gdLst>
              <a:gd name="connsiteX0" fmla="*/ 795528 w 1591056"/>
              <a:gd name="connsiteY0" fmla="*/ 0 h 1591056"/>
              <a:gd name="connsiteX1" fmla="*/ 1591056 w 1591056"/>
              <a:gd name="connsiteY1" fmla="*/ 795528 h 1591056"/>
              <a:gd name="connsiteX2" fmla="*/ 795528 w 1591056"/>
              <a:gd name="connsiteY2" fmla="*/ 1591056 h 1591056"/>
              <a:gd name="connsiteX3" fmla="*/ 0 w 1591056"/>
              <a:gd name="connsiteY3" fmla="*/ 795528 h 1591056"/>
              <a:gd name="connsiteX4" fmla="*/ 795528 w 1591056"/>
              <a:gd name="connsiteY4" fmla="*/ 0 h 159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28" name="Afbeelding 27">
            <a:extLst>
              <a:ext uri="{FF2B5EF4-FFF2-40B4-BE49-F238E27FC236}">
                <a16:creationId xmlns:a16="http://schemas.microsoft.com/office/drawing/2014/main" id="{A7F1976E-AEAB-B442-9BC7-0D57FEE10D57}"/>
              </a:ext>
            </a:extLst>
          </p:cNvPr>
          <p:cNvPicPr>
            <a:picLocks noChangeAspect="1"/>
          </p:cNvPicPr>
          <p:nvPr/>
        </p:nvPicPr>
        <p:blipFill rotWithShape="1">
          <a:blip r:embed="rId5"/>
          <a:srcRect r="-2" b="24749"/>
          <a:stretch/>
        </p:blipFill>
        <p:spPr>
          <a:xfrm>
            <a:off x="5593799" y="468471"/>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62" name="Freeform: Shape 61">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Afbeelding 12">
            <a:extLst>
              <a:ext uri="{FF2B5EF4-FFF2-40B4-BE49-F238E27FC236}">
                <a16:creationId xmlns:a16="http://schemas.microsoft.com/office/drawing/2014/main" id="{0533DF28-73F7-2E4B-B049-8CC90C5C158E}"/>
              </a:ext>
            </a:extLst>
          </p:cNvPr>
          <p:cNvPicPr>
            <a:picLocks noChangeAspect="1"/>
          </p:cNvPicPr>
          <p:nvPr/>
        </p:nvPicPr>
        <p:blipFill rotWithShape="1">
          <a:blip r:embed="rId6"/>
          <a:srcRect l="21176" r="19578" b="1"/>
          <a:stretch/>
        </p:blipFill>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64" name="Freeform: Shape 63">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Afbeelding 17">
            <a:extLst>
              <a:ext uri="{FF2B5EF4-FFF2-40B4-BE49-F238E27FC236}">
                <a16:creationId xmlns:a16="http://schemas.microsoft.com/office/drawing/2014/main" id="{53A54915-23CF-B84B-8A7B-0AC4F37A2C7C}"/>
              </a:ext>
            </a:extLst>
          </p:cNvPr>
          <p:cNvPicPr>
            <a:picLocks noChangeAspect="1"/>
          </p:cNvPicPr>
          <p:nvPr/>
        </p:nvPicPr>
        <p:blipFill rotWithShape="1">
          <a:blip r:embed="rId2"/>
          <a:srcRect l="7009" r="32340" b="2"/>
          <a:stretch/>
        </p:blipFill>
        <p:spPr>
          <a:xfrm>
            <a:off x="9363238"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21418664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14D0F-126E-A44B-9E1B-C1D257682470}"/>
              </a:ext>
            </a:extLst>
          </p:cNvPr>
          <p:cNvSpPr>
            <a:spLocks noGrp="1"/>
          </p:cNvSpPr>
          <p:nvPr>
            <p:ph type="title"/>
          </p:nvPr>
        </p:nvSpPr>
        <p:spPr>
          <a:xfrm>
            <a:off x="1514292" y="513612"/>
            <a:ext cx="9894133" cy="1031216"/>
          </a:xfrm>
        </p:spPr>
        <p:txBody>
          <a:bodyPr anchor="b">
            <a:normAutofit fontScale="90000"/>
          </a:bodyPr>
          <a:lstStyle/>
          <a:p>
            <a:r>
              <a:rPr lang="nl-NL" dirty="0"/>
              <a:t>IBS periode 1 Leefbaarheid en gezondheid in stad</a:t>
            </a:r>
          </a:p>
        </p:txBody>
      </p:sp>
      <p:pic>
        <p:nvPicPr>
          <p:cNvPr id="6" name="Afbeelding 5" descr="Afbeelding met tekst&#10;&#10;Automatisch gegenereerde beschrijving">
            <a:extLst>
              <a:ext uri="{FF2B5EF4-FFF2-40B4-BE49-F238E27FC236}">
                <a16:creationId xmlns:a16="http://schemas.microsoft.com/office/drawing/2014/main" id="{26EC7D53-3C3A-944F-BD5D-CD606993F4F7}"/>
              </a:ext>
            </a:extLst>
          </p:cNvPr>
          <p:cNvPicPr>
            <a:picLocks noChangeAspect="1"/>
          </p:cNvPicPr>
          <p:nvPr/>
        </p:nvPicPr>
        <p:blipFill>
          <a:blip r:embed="rId2"/>
          <a:stretch>
            <a:fillRect/>
          </a:stretch>
        </p:blipFill>
        <p:spPr>
          <a:xfrm>
            <a:off x="1978611" y="2589086"/>
            <a:ext cx="4140745" cy="2755478"/>
          </a:xfrm>
          <a:prstGeom prst="rect">
            <a:avLst/>
          </a:prstGeom>
        </p:spPr>
      </p:pic>
      <p:sp>
        <p:nvSpPr>
          <p:cNvPr id="17"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8"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9B7B96DA-25B0-1D48-BA40-12C032D06C68}"/>
              </a:ext>
            </a:extLst>
          </p:cNvPr>
          <p:cNvSpPr>
            <a:spLocks noGrp="1"/>
          </p:cNvSpPr>
          <p:nvPr>
            <p:ph idx="1"/>
          </p:nvPr>
        </p:nvSpPr>
        <p:spPr>
          <a:xfrm>
            <a:off x="7781373" y="2279151"/>
            <a:ext cx="3627063" cy="3387145"/>
          </a:xfrm>
        </p:spPr>
        <p:txBody>
          <a:bodyPr anchor="ctr">
            <a:normAutofit/>
          </a:bodyPr>
          <a:lstStyle/>
          <a:p>
            <a:r>
              <a:rPr lang="nl-NL" sz="2400"/>
              <a:t>In een multidisciplinaire team schrijf je een beleidsadvies over een vraagstuk rond leefbaarheid in en om de stad. Je organiseert een activiteit waarin jullie het advies presenteren aan de stakeholders.</a:t>
            </a:r>
          </a:p>
        </p:txBody>
      </p:sp>
    </p:spTree>
    <p:extLst>
      <p:ext uri="{BB962C8B-B14F-4D97-AF65-F5344CB8AC3E}">
        <p14:creationId xmlns:p14="http://schemas.microsoft.com/office/powerpoint/2010/main" val="212995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1">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el 1">
            <a:extLst>
              <a:ext uri="{FF2B5EF4-FFF2-40B4-BE49-F238E27FC236}">
                <a16:creationId xmlns:a16="http://schemas.microsoft.com/office/drawing/2014/main" id="{CF721D48-2C1B-864F-A03A-B97CCAC2A3D3}"/>
              </a:ext>
            </a:extLst>
          </p:cNvPr>
          <p:cNvSpPr>
            <a:spLocks noGrp="1"/>
          </p:cNvSpPr>
          <p:nvPr>
            <p:ph type="title"/>
          </p:nvPr>
        </p:nvSpPr>
        <p:spPr>
          <a:xfrm>
            <a:off x="816009" y="5980988"/>
            <a:ext cx="10071447" cy="1096331"/>
          </a:xfrm>
        </p:spPr>
        <p:txBody>
          <a:bodyPr>
            <a:normAutofit fontScale="90000"/>
          </a:bodyPr>
          <a:lstStyle/>
          <a:p>
            <a:r>
              <a:rPr lang="nl-NL" sz="3400" dirty="0">
                <a:solidFill>
                  <a:srgbClr val="303030"/>
                </a:solidFill>
              </a:rPr>
              <a:t>Gezondheid is meer dan niet ziek zijn? </a:t>
            </a:r>
            <a:br>
              <a:rPr lang="nl-NL" sz="3400" dirty="0">
                <a:solidFill>
                  <a:srgbClr val="303030"/>
                </a:solidFill>
              </a:rPr>
            </a:br>
            <a:r>
              <a:rPr lang="nl-NL" sz="3400" dirty="0">
                <a:solidFill>
                  <a:srgbClr val="303030"/>
                </a:solidFill>
              </a:rPr>
              <a:t>Machteld Huber</a:t>
            </a:r>
            <a:br>
              <a:rPr lang="nl-NL" sz="3400" dirty="0">
                <a:solidFill>
                  <a:srgbClr val="303030"/>
                </a:solidFill>
              </a:rPr>
            </a:br>
            <a:br>
              <a:rPr lang="nl-NL" sz="3400" dirty="0">
                <a:solidFill>
                  <a:srgbClr val="303030"/>
                </a:solidFill>
              </a:rPr>
            </a:br>
            <a:endParaRPr lang="nl-NL" sz="3400" dirty="0">
              <a:solidFill>
                <a:srgbClr val="303030"/>
              </a:solidFill>
            </a:endParaRPr>
          </a:p>
        </p:txBody>
      </p:sp>
      <p:pic>
        <p:nvPicPr>
          <p:cNvPr id="5" name="Afbeelding 4" descr="Afbeelding met tekst, kaart&#10;&#10;Automatisch gegenereerde beschrijving">
            <a:extLst>
              <a:ext uri="{FF2B5EF4-FFF2-40B4-BE49-F238E27FC236}">
                <a16:creationId xmlns:a16="http://schemas.microsoft.com/office/drawing/2014/main" id="{4B6546C2-93C1-4A41-83E1-03499327E026}"/>
              </a:ext>
            </a:extLst>
          </p:cNvPr>
          <p:cNvPicPr>
            <a:picLocks noChangeAspect="1"/>
          </p:cNvPicPr>
          <p:nvPr/>
        </p:nvPicPr>
        <p:blipFill>
          <a:blip r:embed="rId2"/>
          <a:stretch>
            <a:fillRect/>
          </a:stretch>
        </p:blipFill>
        <p:spPr>
          <a:xfrm>
            <a:off x="954806" y="965200"/>
            <a:ext cx="5931698" cy="3989067"/>
          </a:xfrm>
          <a:prstGeom prst="rect">
            <a:avLst/>
          </a:prstGeom>
        </p:spPr>
      </p:pic>
      <p:sp>
        <p:nvSpPr>
          <p:cNvPr id="3" name="Tijdelijke aanduiding voor inhoud 2">
            <a:extLst>
              <a:ext uri="{FF2B5EF4-FFF2-40B4-BE49-F238E27FC236}">
                <a16:creationId xmlns:a16="http://schemas.microsoft.com/office/drawing/2014/main" id="{0C1C4E08-80FB-4E4A-950F-7D5F871FF2E3}"/>
              </a:ext>
            </a:extLst>
          </p:cNvPr>
          <p:cNvSpPr>
            <a:spLocks noGrp="1"/>
          </p:cNvSpPr>
          <p:nvPr>
            <p:ph idx="1"/>
          </p:nvPr>
        </p:nvSpPr>
        <p:spPr>
          <a:xfrm>
            <a:off x="7534655" y="965199"/>
            <a:ext cx="4008101" cy="4020458"/>
          </a:xfrm>
        </p:spPr>
        <p:txBody>
          <a:bodyPr anchor="ctr">
            <a:normAutofit fontScale="92500" lnSpcReduction="20000"/>
          </a:bodyPr>
          <a:lstStyle/>
          <a:p>
            <a:pPr marL="0" indent="0">
              <a:buNone/>
            </a:pPr>
            <a:r>
              <a:rPr lang="nl-NL" sz="2000" dirty="0"/>
              <a:t>Wat zijn de onderwerpen?</a:t>
            </a:r>
          </a:p>
          <a:p>
            <a:pPr marL="457200" indent="-457200">
              <a:buFont typeface="+mj-lt"/>
              <a:buAutoNum type="arabicPeriod"/>
            </a:pPr>
            <a:r>
              <a:rPr lang="nl-NL" sz="2000" dirty="0"/>
              <a:t>Hoe voel ik me lichamelijk?</a:t>
            </a:r>
          </a:p>
          <a:p>
            <a:pPr marL="457200" indent="-457200">
              <a:buFont typeface="+mj-lt"/>
              <a:buAutoNum type="arabicPeriod"/>
            </a:pPr>
            <a:r>
              <a:rPr lang="nl-NL" sz="2000" dirty="0"/>
              <a:t>Hoe gaat het mentaal met me?</a:t>
            </a:r>
          </a:p>
          <a:p>
            <a:pPr marL="457200" indent="-457200">
              <a:buFont typeface="+mj-lt"/>
              <a:buAutoNum type="arabicPeriod"/>
            </a:pPr>
            <a:r>
              <a:rPr lang="nl-NL" sz="2000" dirty="0"/>
              <a:t>Hoeveel vertrouwen heb ik in mijn eigen toekomst?</a:t>
            </a:r>
          </a:p>
          <a:p>
            <a:pPr marL="457200" indent="-457200">
              <a:buFont typeface="+mj-lt"/>
              <a:buAutoNum type="arabicPeriod"/>
            </a:pPr>
            <a:r>
              <a:rPr lang="nl-NL" sz="2000" dirty="0"/>
              <a:t>Lukt het me te genieten van het leven?</a:t>
            </a:r>
          </a:p>
          <a:p>
            <a:pPr marL="457200" indent="-457200">
              <a:buFont typeface="+mj-lt"/>
              <a:buAutoNum type="arabicPeriod"/>
            </a:pPr>
            <a:r>
              <a:rPr lang="nl-NL" sz="2000" dirty="0"/>
              <a:t>In hoeverre kan ik meedoen in de samenleving?</a:t>
            </a:r>
          </a:p>
          <a:p>
            <a:pPr marL="457200" indent="-457200">
              <a:buFont typeface="+mj-lt"/>
              <a:buAutoNum type="arabicPeriod"/>
            </a:pPr>
            <a:r>
              <a:rPr lang="nl-NL" sz="2000" dirty="0"/>
              <a:t>Hoe ziet mijn dagelijks leven eruit?</a:t>
            </a:r>
          </a:p>
          <a:p>
            <a:pPr marL="0" indent="0">
              <a:buNone/>
            </a:pPr>
            <a:r>
              <a:rPr lang="nl-NL" sz="2000" dirty="0">
                <a:solidFill>
                  <a:srgbClr val="303030"/>
                </a:solidFill>
              </a:rPr>
              <a:t>Vul het web eens voor jezelf in op: </a:t>
            </a:r>
            <a:r>
              <a:rPr lang="nl-NL" sz="2000" dirty="0">
                <a:solidFill>
                  <a:srgbClr val="303030"/>
                </a:solidFill>
                <a:hlinkClick r:id="rId3"/>
              </a:rPr>
              <a:t>https://test.mijnpositievegezondheid.nl/index.php#meting</a:t>
            </a:r>
            <a:endParaRPr lang="nl-NL" sz="2000" dirty="0"/>
          </a:p>
        </p:txBody>
      </p:sp>
    </p:spTree>
    <p:extLst>
      <p:ext uri="{BB962C8B-B14F-4D97-AF65-F5344CB8AC3E}">
        <p14:creationId xmlns:p14="http://schemas.microsoft.com/office/powerpoint/2010/main" val="354539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3857D-664B-DF4E-9915-6FB2B94D1BBD}"/>
              </a:ext>
            </a:extLst>
          </p:cNvPr>
          <p:cNvSpPr>
            <a:spLocks noGrp="1"/>
          </p:cNvSpPr>
          <p:nvPr>
            <p:ph type="title"/>
          </p:nvPr>
        </p:nvSpPr>
        <p:spPr>
          <a:xfrm>
            <a:off x="6053668" y="803325"/>
            <a:ext cx="5314536" cy="1325563"/>
          </a:xfrm>
        </p:spPr>
        <p:txBody>
          <a:bodyPr>
            <a:normAutofit/>
          </a:bodyPr>
          <a:lstStyle/>
          <a:p>
            <a:r>
              <a:rPr lang="nl-NL" dirty="0"/>
              <a:t>Model health field concept van </a:t>
            </a:r>
            <a:r>
              <a:rPr lang="nl-NL" dirty="0" err="1"/>
              <a:t>Lalonde</a:t>
            </a:r>
            <a:endParaRPr lang="nl-NL"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D702A17F-5AB7-4DE8-B9F6-89DC82065E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Tijdelijke aanduiding voor inhoud 2">
            <a:extLst>
              <a:ext uri="{FF2B5EF4-FFF2-40B4-BE49-F238E27FC236}">
                <a16:creationId xmlns:a16="http://schemas.microsoft.com/office/drawing/2014/main" id="{5D0B02AE-2F25-824C-94E5-7FD1CC15A848}"/>
              </a:ext>
            </a:extLst>
          </p:cNvPr>
          <p:cNvSpPr>
            <a:spLocks noGrp="1"/>
          </p:cNvSpPr>
          <p:nvPr>
            <p:ph idx="1"/>
          </p:nvPr>
        </p:nvSpPr>
        <p:spPr>
          <a:xfrm>
            <a:off x="6053667" y="2279018"/>
            <a:ext cx="5314543" cy="3375920"/>
          </a:xfrm>
        </p:spPr>
        <p:txBody>
          <a:bodyPr anchor="t">
            <a:normAutofit/>
          </a:bodyPr>
          <a:lstStyle/>
          <a:p>
            <a:r>
              <a:rPr lang="nl-NL" sz="1800" dirty="0">
                <a:hlinkClick r:id="rId4"/>
              </a:rPr>
              <a:t>Health Concept van Lalonde</a:t>
            </a:r>
            <a:endParaRPr lang="nl-NL" sz="1800" dirty="0"/>
          </a:p>
          <a:p>
            <a:endParaRPr lang="nl-NL" sz="1800" dirty="0"/>
          </a:p>
        </p:txBody>
      </p:sp>
    </p:spTree>
    <p:extLst>
      <p:ext uri="{BB962C8B-B14F-4D97-AF65-F5344CB8AC3E}">
        <p14:creationId xmlns:p14="http://schemas.microsoft.com/office/powerpoint/2010/main" val="183806793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1481</Words>
  <Application>Microsoft Macintosh PowerPoint</Application>
  <PresentationFormat>Breedbeeld</PresentationFormat>
  <Paragraphs>160</Paragraphs>
  <Slides>37</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37</vt:i4>
      </vt:variant>
    </vt:vector>
  </HeadingPairs>
  <TitlesOfParts>
    <vt:vector size="41" baseType="lpstr">
      <vt:lpstr>Arial</vt:lpstr>
      <vt:lpstr>Calibri</vt:lpstr>
      <vt:lpstr>Calibri Light</vt:lpstr>
      <vt:lpstr>Kantoorthema</vt:lpstr>
      <vt:lpstr>Thema lesweek 2</vt:lpstr>
      <vt:lpstr>Kennismaking Dat ben ik!</vt:lpstr>
      <vt:lpstr>Terugblik afgelopen 2 jaar, wat hebben je nog nodig?</vt:lpstr>
      <vt:lpstr>Hot topics/ interessante info </vt:lpstr>
      <vt:lpstr>Interessant</vt:lpstr>
      <vt:lpstr>Werk aan de winkel! Structureel gezondheid verbeteren! </vt:lpstr>
      <vt:lpstr>IBS periode 1 Leefbaarheid en gezondheid in stad</vt:lpstr>
      <vt:lpstr>Gezondheid is meer dan niet ziek zijn?  Machteld Huber  </vt:lpstr>
      <vt:lpstr>Model health field concept van Lalonde</vt:lpstr>
      <vt:lpstr>Voorlichting en educatie</vt:lpstr>
      <vt:lpstr>Even terug naar het ANGELO Raamwerk 2 niveaus 4 factoren</vt:lpstr>
      <vt:lpstr>Niveau’s</vt:lpstr>
      <vt:lpstr>Wet publieke gezondheidheid, land Wpg (bron RIVM)  </vt:lpstr>
      <vt:lpstr>PowerPoint-presentatie</vt:lpstr>
      <vt:lpstr>Koppeling huidige tijd</vt:lpstr>
      <vt:lpstr>Gedrag beïnvloeden Individueel/groepen/direct/nudging/etc.</vt:lpstr>
      <vt:lpstr>Jongeren en Coronamaatregelen</vt:lpstr>
      <vt:lpstr>Hoe is het met de energie?</vt:lpstr>
      <vt:lpstr>Grondvormen van gezondheidsvoorlichting</vt:lpstr>
      <vt:lpstr>Gezondheidsvoorlichting</vt:lpstr>
      <vt:lpstr>Planmatige aanpak</vt:lpstr>
      <vt:lpstr>Gezondheidsvoorlichting en- opvoeding GVO</vt:lpstr>
      <vt:lpstr>Gezondheidskundige analyse overgewicht bij kinderen</vt:lpstr>
      <vt:lpstr>Gedragsverandersmodellen</vt:lpstr>
      <vt:lpstr>Gedragsdeterminaten ofwel welke factoren bepalen het gedrag</vt:lpstr>
      <vt:lpstr>ASE model </vt:lpstr>
      <vt:lpstr>Welke factoren bij kinderen met overgewicht?</vt:lpstr>
      <vt:lpstr>Stap 3: Interventies</vt:lpstr>
      <vt:lpstr>Stap 4: Evaluatie</vt:lpstr>
      <vt:lpstr>Gezonde wijkaanpak</vt:lpstr>
      <vt:lpstr>Gezonde wijkaanpak</vt:lpstr>
      <vt:lpstr>Gezonde wijkaanpak</vt:lpstr>
      <vt:lpstr>Aandachtswijken</vt:lpstr>
      <vt:lpstr>Opdrachten:</vt:lpstr>
      <vt:lpstr>PowerPoint-presentatie</vt:lpstr>
      <vt:lpstr>Nederlandse beweegrichtlijnen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lesweek 2</dc:title>
  <dc:creator>Mariska de Rouw</dc:creator>
  <cp:lastModifiedBy>Mariska de Rouw</cp:lastModifiedBy>
  <cp:revision>1</cp:revision>
  <dcterms:created xsi:type="dcterms:W3CDTF">2020-09-04T07:02:04Z</dcterms:created>
  <dcterms:modified xsi:type="dcterms:W3CDTF">2020-09-09T14:48:46Z</dcterms:modified>
</cp:coreProperties>
</file>